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79" r:id="rId2"/>
    <p:sldId id="281" r:id="rId3"/>
    <p:sldId id="282" r:id="rId4"/>
    <p:sldId id="293" r:id="rId5"/>
    <p:sldId id="294" r:id="rId6"/>
    <p:sldId id="295" r:id="rId7"/>
    <p:sldId id="305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13A"/>
    <a:srgbClr val="000000"/>
    <a:srgbClr val="08161A"/>
    <a:srgbClr val="0E2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опроса (чел.)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Участники опроса(чел)</c:v>
                </c:pt>
              </c:strCache>
            </c:strRef>
          </c:tx>
          <c:dLbls>
            <c:dLbl>
              <c:idx val="0"/>
              <c:layout>
                <c:manualLayout>
                  <c:x val="-7.4605665993002487E-2"/>
                  <c:y val="-0.242606619151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023520610648305E-3"/>
                  <c:y val="-4.03875773382807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Педагогические работники</c:v>
                </c:pt>
                <c:pt idx="1">
                  <c:v>Административные работники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998</c:v>
                </c:pt>
                <c:pt idx="1">
                  <c:v>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11153550618266"/>
          <c:y val="0.34863504942775841"/>
          <c:w val="0.46847363692306349"/>
          <c:h val="0.4709160920784148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278B9F"/>
              </a:solidFill>
            </c:spPr>
          </c:dPt>
          <c:dPt>
            <c:idx val="2"/>
            <c:bubble3D val="0"/>
            <c:spPr>
              <a:solidFill>
                <a:srgbClr val="5899D4"/>
              </a:solidFill>
            </c:spPr>
          </c:dPt>
          <c:dLbls>
            <c:dLbl>
              <c:idx val="0"/>
              <c:layout>
                <c:manualLayout>
                  <c:x val="5.9493656539195014E-2"/>
                  <c:y val="5.596657630948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Хороший</c:v>
                </c:pt>
                <c:pt idx="2">
                  <c:v>Высокий</c:v>
                </c:pt>
                <c:pt idx="3">
                  <c:v>Очень высокий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0.13</c:v>
                </c:pt>
                <c:pt idx="1">
                  <c:v>0.27</c:v>
                </c:pt>
                <c:pt idx="2">
                  <c:v>0.56999999999999995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93707-6244-4826-BEC1-27B81A88F6D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055977-E4EC-4601-9DCF-ACDEDAD46DFC}">
      <dgm:prSet phldrT="[Текст]"/>
      <dgm:spPr>
        <a:solidFill>
          <a:srgbClr val="61BB57"/>
        </a:solidFill>
      </dgm:spPr>
      <dgm:t>
        <a:bodyPr/>
        <a:lstStyle/>
        <a:p>
          <a:r>
            <a:rPr lang="ru-RU" altLang="ru-RU" b="1" dirty="0" smtClean="0">
              <a:solidFill>
                <a:schemeClr val="bg1"/>
              </a:solidFill>
              <a:latin typeface="+mj-lt"/>
            </a:rPr>
            <a:t>Внеурочная деятельность </a:t>
          </a:r>
          <a:endParaRPr lang="ru-RU" dirty="0"/>
        </a:p>
      </dgm:t>
    </dgm:pt>
    <dgm:pt modelId="{9E9EB5A3-8380-4C78-A59D-4ED67CBD9FE1}" type="parTrans" cxnId="{EFC84B15-27D6-4858-8FFF-63502C931E7E}">
      <dgm:prSet/>
      <dgm:spPr/>
      <dgm:t>
        <a:bodyPr/>
        <a:lstStyle/>
        <a:p>
          <a:endParaRPr lang="ru-RU"/>
        </a:p>
      </dgm:t>
    </dgm:pt>
    <dgm:pt modelId="{DEA9FA91-A4B0-4034-9D1A-B7877826578E}" type="sibTrans" cxnId="{EFC84B15-27D6-4858-8FFF-63502C931E7E}">
      <dgm:prSet/>
      <dgm:spPr/>
      <dgm:t>
        <a:bodyPr/>
        <a:lstStyle/>
        <a:p>
          <a:endParaRPr lang="ru-RU"/>
        </a:p>
      </dgm:t>
    </dgm:pt>
    <dgm:pt modelId="{95B4A46F-17C4-4CE8-8DD8-3A49B8470764}">
      <dgm:prSet phldrT="[Текст]"/>
      <dgm:spPr>
        <a:solidFill>
          <a:srgbClr val="00B0F0"/>
        </a:solidFill>
      </dgm:spPr>
      <dgm:t>
        <a:bodyPr/>
        <a:lstStyle/>
        <a:p>
          <a:r>
            <a:rPr lang="ru-RU" altLang="ru-RU" b="1" dirty="0" smtClean="0">
              <a:solidFill>
                <a:schemeClr val="bg1"/>
              </a:solidFill>
              <a:latin typeface="+mj-lt"/>
            </a:rPr>
            <a:t>Семья</a:t>
          </a:r>
          <a:endParaRPr lang="ru-RU" dirty="0"/>
        </a:p>
      </dgm:t>
    </dgm:pt>
    <dgm:pt modelId="{B49638CB-5453-41A4-A69B-BA05AB125F12}" type="parTrans" cxnId="{F073BA29-EBB0-406D-A52B-23876F6DCD21}">
      <dgm:prSet/>
      <dgm:spPr/>
      <dgm:t>
        <a:bodyPr/>
        <a:lstStyle/>
        <a:p>
          <a:endParaRPr lang="ru-RU"/>
        </a:p>
      </dgm:t>
    </dgm:pt>
    <dgm:pt modelId="{90148C21-1425-49F7-9B7A-276E523D634A}" type="sibTrans" cxnId="{F073BA29-EBB0-406D-A52B-23876F6DCD21}">
      <dgm:prSet/>
      <dgm:spPr/>
      <dgm:t>
        <a:bodyPr/>
        <a:lstStyle/>
        <a:p>
          <a:endParaRPr lang="ru-RU"/>
        </a:p>
      </dgm:t>
    </dgm:pt>
    <dgm:pt modelId="{DB3D78C8-295B-4742-BE18-351C43289419}">
      <dgm:prSet phldrT="[Текст]"/>
      <dgm:spPr>
        <a:solidFill>
          <a:srgbClr val="00CC66"/>
        </a:solidFill>
      </dgm:spPr>
      <dgm:t>
        <a:bodyPr/>
        <a:lstStyle/>
        <a:p>
          <a:r>
            <a:rPr lang="ru-RU" altLang="ru-RU" b="1" dirty="0" smtClean="0">
              <a:solidFill>
                <a:schemeClr val="bg1"/>
              </a:solidFill>
              <a:latin typeface="+mj-lt"/>
            </a:rPr>
            <a:t>Дополнительное </a:t>
          </a:r>
        </a:p>
        <a:p>
          <a:r>
            <a:rPr lang="ru-RU" altLang="ru-RU" b="1" dirty="0" smtClean="0">
              <a:solidFill>
                <a:schemeClr val="bg1"/>
              </a:solidFill>
              <a:latin typeface="+mj-lt"/>
            </a:rPr>
            <a:t>образование</a:t>
          </a:r>
          <a:endParaRPr lang="ru-RU" dirty="0"/>
        </a:p>
      </dgm:t>
    </dgm:pt>
    <dgm:pt modelId="{1B5C1373-E623-4D90-B707-9D860D3A8BB6}" type="parTrans" cxnId="{2459EFC5-051A-43E4-BC65-5AF358CF1BF6}">
      <dgm:prSet/>
      <dgm:spPr/>
      <dgm:t>
        <a:bodyPr/>
        <a:lstStyle/>
        <a:p>
          <a:endParaRPr lang="ru-RU"/>
        </a:p>
      </dgm:t>
    </dgm:pt>
    <dgm:pt modelId="{5BD3B56E-C472-4A71-99A0-2515628EB6BE}" type="sibTrans" cxnId="{2459EFC5-051A-43E4-BC65-5AF358CF1BF6}">
      <dgm:prSet/>
      <dgm:spPr/>
      <dgm:t>
        <a:bodyPr/>
        <a:lstStyle/>
        <a:p>
          <a:endParaRPr lang="ru-RU"/>
        </a:p>
      </dgm:t>
    </dgm:pt>
    <dgm:pt modelId="{F087B7F8-22AE-4F1B-99EB-49330DE355F9}">
      <dgm:prSet phldrT="[Текст]"/>
      <dgm:spPr>
        <a:solidFill>
          <a:srgbClr val="92D050"/>
        </a:solidFill>
      </dgm:spPr>
      <dgm:t>
        <a:bodyPr/>
        <a:lstStyle/>
        <a:p>
          <a:r>
            <a:rPr lang="ru-RU" altLang="ru-RU" b="1" dirty="0" smtClean="0">
              <a:solidFill>
                <a:schemeClr val="bg1"/>
              </a:solidFill>
              <a:latin typeface="+mj-lt"/>
            </a:rPr>
            <a:t>Урочная  деятельность </a:t>
          </a:r>
          <a:endParaRPr lang="ru-RU" dirty="0"/>
        </a:p>
      </dgm:t>
    </dgm:pt>
    <dgm:pt modelId="{8EEDACB9-1C82-4FE3-825F-406205520313}" type="parTrans" cxnId="{846C0E95-8589-4614-AA52-09885D850400}">
      <dgm:prSet/>
      <dgm:spPr/>
      <dgm:t>
        <a:bodyPr/>
        <a:lstStyle/>
        <a:p>
          <a:endParaRPr lang="ru-RU"/>
        </a:p>
      </dgm:t>
    </dgm:pt>
    <dgm:pt modelId="{59A952F8-45AF-42F8-86F3-887EEA772EA3}" type="sibTrans" cxnId="{846C0E95-8589-4614-AA52-09885D850400}">
      <dgm:prSet/>
      <dgm:spPr/>
      <dgm:t>
        <a:bodyPr/>
        <a:lstStyle/>
        <a:p>
          <a:endParaRPr lang="ru-RU"/>
        </a:p>
      </dgm:t>
    </dgm:pt>
    <dgm:pt modelId="{8CEF70B6-7FC1-41C9-8D2B-105C23EC44CE}" type="pres">
      <dgm:prSet presAssocID="{CA693707-6244-4826-BEC1-27B81A88F6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C45879-9C2A-44BB-9587-5B5B95853BFE}" type="pres">
      <dgm:prSet presAssocID="{24055977-E4EC-4601-9DCF-ACDEDAD46DFC}" presName="node" presStyleLbl="node1" presStyleIdx="0" presStyleCnt="4" custScaleX="1425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E10AB-2E3C-489C-8729-ED6021C7F85A}" type="pres">
      <dgm:prSet presAssocID="{24055977-E4EC-4601-9DCF-ACDEDAD46DFC}" presName="spNode" presStyleCnt="0"/>
      <dgm:spPr/>
    </dgm:pt>
    <dgm:pt modelId="{ABA3A91C-8E8B-4EAA-89B4-6AD3E252B774}" type="pres">
      <dgm:prSet presAssocID="{DEA9FA91-A4B0-4034-9D1A-B7877826578E}" presName="sibTrans" presStyleLbl="sibTrans1D1" presStyleIdx="0" presStyleCnt="4"/>
      <dgm:spPr/>
      <dgm:t>
        <a:bodyPr/>
        <a:lstStyle/>
        <a:p>
          <a:endParaRPr lang="ru-RU"/>
        </a:p>
      </dgm:t>
    </dgm:pt>
    <dgm:pt modelId="{3F3A153C-9DE5-4B6C-AA6D-1B31AD61FC41}" type="pres">
      <dgm:prSet presAssocID="{95B4A46F-17C4-4CE8-8DD8-3A49B8470764}" presName="node" presStyleLbl="node1" presStyleIdx="1" presStyleCnt="4" custScaleX="120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81C06-453B-4E9C-9996-B68398840096}" type="pres">
      <dgm:prSet presAssocID="{95B4A46F-17C4-4CE8-8DD8-3A49B8470764}" presName="spNode" presStyleCnt="0"/>
      <dgm:spPr/>
    </dgm:pt>
    <dgm:pt modelId="{EE4431D8-9A37-48B1-BACC-30A3DB28601A}" type="pres">
      <dgm:prSet presAssocID="{90148C21-1425-49F7-9B7A-276E523D634A}" presName="sibTrans" presStyleLbl="sibTrans1D1" presStyleIdx="1" presStyleCnt="4"/>
      <dgm:spPr/>
      <dgm:t>
        <a:bodyPr/>
        <a:lstStyle/>
        <a:p>
          <a:endParaRPr lang="ru-RU"/>
        </a:p>
      </dgm:t>
    </dgm:pt>
    <dgm:pt modelId="{734F957B-1DC0-4B15-BB1D-5BAAAA912180}" type="pres">
      <dgm:prSet presAssocID="{DB3D78C8-295B-4742-BE18-351C43289419}" presName="node" presStyleLbl="node1" presStyleIdx="2" presStyleCnt="4" custScaleX="126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B3DA9-33C1-45BD-B2BE-FF9DDE1423A4}" type="pres">
      <dgm:prSet presAssocID="{DB3D78C8-295B-4742-BE18-351C43289419}" presName="spNode" presStyleCnt="0"/>
      <dgm:spPr/>
    </dgm:pt>
    <dgm:pt modelId="{AF2675AD-3521-46D9-B196-4394BE769FB6}" type="pres">
      <dgm:prSet presAssocID="{5BD3B56E-C472-4A71-99A0-2515628EB6BE}" presName="sibTrans" presStyleLbl="sibTrans1D1" presStyleIdx="2" presStyleCnt="4"/>
      <dgm:spPr/>
      <dgm:t>
        <a:bodyPr/>
        <a:lstStyle/>
        <a:p>
          <a:endParaRPr lang="ru-RU"/>
        </a:p>
      </dgm:t>
    </dgm:pt>
    <dgm:pt modelId="{A8D743C0-DE25-4E00-9EA6-71783FA62B5C}" type="pres">
      <dgm:prSet presAssocID="{F087B7F8-22AE-4F1B-99EB-49330DE355F9}" presName="node" presStyleLbl="node1" presStyleIdx="3" presStyleCnt="4" custScaleX="122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8791D-000C-4F8D-8CE9-CC58B83F4691}" type="pres">
      <dgm:prSet presAssocID="{F087B7F8-22AE-4F1B-99EB-49330DE355F9}" presName="spNode" presStyleCnt="0"/>
      <dgm:spPr/>
    </dgm:pt>
    <dgm:pt modelId="{55FE8F2D-5AD1-4B54-B8D0-B76CF8A266E3}" type="pres">
      <dgm:prSet presAssocID="{59A952F8-45AF-42F8-86F3-887EEA772EA3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5F26D92C-A053-400E-AF2D-4BC6090E8E5C}" type="presOf" srcId="{5BD3B56E-C472-4A71-99A0-2515628EB6BE}" destId="{AF2675AD-3521-46D9-B196-4394BE769FB6}" srcOrd="0" destOrd="0" presId="urn:microsoft.com/office/officeart/2005/8/layout/cycle6"/>
    <dgm:cxn modelId="{14FDCD55-93CD-4156-96EB-64895509E1BA}" type="presOf" srcId="{CA693707-6244-4826-BEC1-27B81A88F6D7}" destId="{8CEF70B6-7FC1-41C9-8D2B-105C23EC44CE}" srcOrd="0" destOrd="0" presId="urn:microsoft.com/office/officeart/2005/8/layout/cycle6"/>
    <dgm:cxn modelId="{486CCB7F-DE02-4B2C-83D1-0DC189DF0E8D}" type="presOf" srcId="{95B4A46F-17C4-4CE8-8DD8-3A49B8470764}" destId="{3F3A153C-9DE5-4B6C-AA6D-1B31AD61FC41}" srcOrd="0" destOrd="0" presId="urn:microsoft.com/office/officeart/2005/8/layout/cycle6"/>
    <dgm:cxn modelId="{99FC3007-01FF-4A7A-A77E-BE2E45F0AE7B}" type="presOf" srcId="{DEA9FA91-A4B0-4034-9D1A-B7877826578E}" destId="{ABA3A91C-8E8B-4EAA-89B4-6AD3E252B774}" srcOrd="0" destOrd="0" presId="urn:microsoft.com/office/officeart/2005/8/layout/cycle6"/>
    <dgm:cxn modelId="{73E494DC-7519-49BC-8EFF-61EC75474942}" type="presOf" srcId="{59A952F8-45AF-42F8-86F3-887EEA772EA3}" destId="{55FE8F2D-5AD1-4B54-B8D0-B76CF8A266E3}" srcOrd="0" destOrd="0" presId="urn:microsoft.com/office/officeart/2005/8/layout/cycle6"/>
    <dgm:cxn modelId="{9B6EE656-0C12-4DC9-82B5-A2C9459C0661}" type="presOf" srcId="{F087B7F8-22AE-4F1B-99EB-49330DE355F9}" destId="{A8D743C0-DE25-4E00-9EA6-71783FA62B5C}" srcOrd="0" destOrd="0" presId="urn:microsoft.com/office/officeart/2005/8/layout/cycle6"/>
    <dgm:cxn modelId="{C93CBAB3-F5C1-4DAB-A86D-F97A2823E297}" type="presOf" srcId="{DB3D78C8-295B-4742-BE18-351C43289419}" destId="{734F957B-1DC0-4B15-BB1D-5BAAAA912180}" srcOrd="0" destOrd="0" presId="urn:microsoft.com/office/officeart/2005/8/layout/cycle6"/>
    <dgm:cxn modelId="{F073BA29-EBB0-406D-A52B-23876F6DCD21}" srcId="{CA693707-6244-4826-BEC1-27B81A88F6D7}" destId="{95B4A46F-17C4-4CE8-8DD8-3A49B8470764}" srcOrd="1" destOrd="0" parTransId="{B49638CB-5453-41A4-A69B-BA05AB125F12}" sibTransId="{90148C21-1425-49F7-9B7A-276E523D634A}"/>
    <dgm:cxn modelId="{69B9FB9C-16A3-472E-A9DD-4F7C97FFC706}" type="presOf" srcId="{24055977-E4EC-4601-9DCF-ACDEDAD46DFC}" destId="{B1C45879-9C2A-44BB-9587-5B5B95853BFE}" srcOrd="0" destOrd="0" presId="urn:microsoft.com/office/officeart/2005/8/layout/cycle6"/>
    <dgm:cxn modelId="{846C0E95-8589-4614-AA52-09885D850400}" srcId="{CA693707-6244-4826-BEC1-27B81A88F6D7}" destId="{F087B7F8-22AE-4F1B-99EB-49330DE355F9}" srcOrd="3" destOrd="0" parTransId="{8EEDACB9-1C82-4FE3-825F-406205520313}" sibTransId="{59A952F8-45AF-42F8-86F3-887EEA772EA3}"/>
    <dgm:cxn modelId="{8AA3F6FB-E7CC-4C76-BB91-70F4F82409E2}" type="presOf" srcId="{90148C21-1425-49F7-9B7A-276E523D634A}" destId="{EE4431D8-9A37-48B1-BACC-30A3DB28601A}" srcOrd="0" destOrd="0" presId="urn:microsoft.com/office/officeart/2005/8/layout/cycle6"/>
    <dgm:cxn modelId="{EFC84B15-27D6-4858-8FFF-63502C931E7E}" srcId="{CA693707-6244-4826-BEC1-27B81A88F6D7}" destId="{24055977-E4EC-4601-9DCF-ACDEDAD46DFC}" srcOrd="0" destOrd="0" parTransId="{9E9EB5A3-8380-4C78-A59D-4ED67CBD9FE1}" sibTransId="{DEA9FA91-A4B0-4034-9D1A-B7877826578E}"/>
    <dgm:cxn modelId="{2459EFC5-051A-43E4-BC65-5AF358CF1BF6}" srcId="{CA693707-6244-4826-BEC1-27B81A88F6D7}" destId="{DB3D78C8-295B-4742-BE18-351C43289419}" srcOrd="2" destOrd="0" parTransId="{1B5C1373-E623-4D90-B707-9D860D3A8BB6}" sibTransId="{5BD3B56E-C472-4A71-99A0-2515628EB6BE}"/>
    <dgm:cxn modelId="{4F40BE1D-EF04-4434-A6AE-1E1991A5D20B}" type="presParOf" srcId="{8CEF70B6-7FC1-41C9-8D2B-105C23EC44CE}" destId="{B1C45879-9C2A-44BB-9587-5B5B95853BFE}" srcOrd="0" destOrd="0" presId="urn:microsoft.com/office/officeart/2005/8/layout/cycle6"/>
    <dgm:cxn modelId="{821E7855-0902-4492-8F2B-B46CF6B96048}" type="presParOf" srcId="{8CEF70B6-7FC1-41C9-8D2B-105C23EC44CE}" destId="{E84E10AB-2E3C-489C-8729-ED6021C7F85A}" srcOrd="1" destOrd="0" presId="urn:microsoft.com/office/officeart/2005/8/layout/cycle6"/>
    <dgm:cxn modelId="{72C9D029-3E78-4227-B1C6-175AA74062A4}" type="presParOf" srcId="{8CEF70B6-7FC1-41C9-8D2B-105C23EC44CE}" destId="{ABA3A91C-8E8B-4EAA-89B4-6AD3E252B774}" srcOrd="2" destOrd="0" presId="urn:microsoft.com/office/officeart/2005/8/layout/cycle6"/>
    <dgm:cxn modelId="{BBB83516-58CB-4686-AF4D-A81E0AC5A54E}" type="presParOf" srcId="{8CEF70B6-7FC1-41C9-8D2B-105C23EC44CE}" destId="{3F3A153C-9DE5-4B6C-AA6D-1B31AD61FC41}" srcOrd="3" destOrd="0" presId="urn:microsoft.com/office/officeart/2005/8/layout/cycle6"/>
    <dgm:cxn modelId="{DC7898FD-5ECB-4B7D-A35F-5251A0791477}" type="presParOf" srcId="{8CEF70B6-7FC1-41C9-8D2B-105C23EC44CE}" destId="{8A681C06-453B-4E9C-9996-B68398840096}" srcOrd="4" destOrd="0" presId="urn:microsoft.com/office/officeart/2005/8/layout/cycle6"/>
    <dgm:cxn modelId="{383E65C5-1504-4516-90F2-8CAA12F2B399}" type="presParOf" srcId="{8CEF70B6-7FC1-41C9-8D2B-105C23EC44CE}" destId="{EE4431D8-9A37-48B1-BACC-30A3DB28601A}" srcOrd="5" destOrd="0" presId="urn:microsoft.com/office/officeart/2005/8/layout/cycle6"/>
    <dgm:cxn modelId="{AD3ACAD0-3999-4F25-AFF8-47939AA2AC31}" type="presParOf" srcId="{8CEF70B6-7FC1-41C9-8D2B-105C23EC44CE}" destId="{734F957B-1DC0-4B15-BB1D-5BAAAA912180}" srcOrd="6" destOrd="0" presId="urn:microsoft.com/office/officeart/2005/8/layout/cycle6"/>
    <dgm:cxn modelId="{30F5109C-F5EB-4AB1-9BCD-6151C84EE1F7}" type="presParOf" srcId="{8CEF70B6-7FC1-41C9-8D2B-105C23EC44CE}" destId="{6BEB3DA9-33C1-45BD-B2BE-FF9DDE1423A4}" srcOrd="7" destOrd="0" presId="urn:microsoft.com/office/officeart/2005/8/layout/cycle6"/>
    <dgm:cxn modelId="{838E2F10-E01F-4812-83A5-F9AF959DFAD5}" type="presParOf" srcId="{8CEF70B6-7FC1-41C9-8D2B-105C23EC44CE}" destId="{AF2675AD-3521-46D9-B196-4394BE769FB6}" srcOrd="8" destOrd="0" presId="urn:microsoft.com/office/officeart/2005/8/layout/cycle6"/>
    <dgm:cxn modelId="{4250A409-9D6A-454A-9FBE-8FD787BA6596}" type="presParOf" srcId="{8CEF70B6-7FC1-41C9-8D2B-105C23EC44CE}" destId="{A8D743C0-DE25-4E00-9EA6-71783FA62B5C}" srcOrd="9" destOrd="0" presId="urn:microsoft.com/office/officeart/2005/8/layout/cycle6"/>
    <dgm:cxn modelId="{05C99F79-9C98-42BB-9C2F-A1EA414973AC}" type="presParOf" srcId="{8CEF70B6-7FC1-41C9-8D2B-105C23EC44CE}" destId="{0048791D-000C-4F8D-8CE9-CC58B83F4691}" srcOrd="10" destOrd="0" presId="urn:microsoft.com/office/officeart/2005/8/layout/cycle6"/>
    <dgm:cxn modelId="{7F8D6D3F-4126-45E4-9092-0BCBA89E6EE3}" type="presParOf" srcId="{8CEF70B6-7FC1-41C9-8D2B-105C23EC44CE}" destId="{55FE8F2D-5AD1-4B54-B8D0-B76CF8A266E3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EB690B-113C-4E36-80E2-9CA6FC57D10E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03B4B1-800D-4352-BEBF-21C47A72651C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Глобализация</a:t>
          </a:r>
          <a:endParaRPr lang="ru-RU" sz="1400" dirty="0">
            <a:solidFill>
              <a:srgbClr val="002060"/>
            </a:solidFill>
          </a:endParaRPr>
        </a:p>
      </dgm:t>
    </dgm:pt>
    <dgm:pt modelId="{ECDF2006-F6FE-48DA-B1CB-1DA36023E8DA}" type="parTrans" cxnId="{CE38CF56-793B-4644-BC90-BEDFBD440D70}">
      <dgm:prSet/>
      <dgm:spPr/>
      <dgm:t>
        <a:bodyPr/>
        <a:lstStyle/>
        <a:p>
          <a:endParaRPr lang="ru-RU"/>
        </a:p>
      </dgm:t>
    </dgm:pt>
    <dgm:pt modelId="{52209D4A-A5B6-4714-A991-E883C12E36AA}" type="sibTrans" cxnId="{CE38CF56-793B-4644-BC90-BEDFBD440D70}">
      <dgm:prSet/>
      <dgm:spPr/>
      <dgm:t>
        <a:bodyPr/>
        <a:lstStyle/>
        <a:p>
          <a:endParaRPr lang="ru-RU"/>
        </a:p>
      </dgm:t>
    </dgm:pt>
    <dgm:pt modelId="{4C45466A-CD08-4616-BBCD-BE8A5CE0C05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Религиозные и этнические конфликты </a:t>
          </a:r>
          <a:endParaRPr lang="ru-RU" sz="1600" dirty="0">
            <a:solidFill>
              <a:srgbClr val="002060"/>
            </a:solidFill>
          </a:endParaRPr>
        </a:p>
      </dgm:t>
    </dgm:pt>
    <dgm:pt modelId="{DD7FA9E2-FD7A-4218-8600-2324432C802D}" type="parTrans" cxnId="{AD31D609-1159-4B0D-92BE-5B3B21C9DAA3}">
      <dgm:prSet/>
      <dgm:spPr/>
      <dgm:t>
        <a:bodyPr/>
        <a:lstStyle/>
        <a:p>
          <a:endParaRPr lang="ru-RU"/>
        </a:p>
      </dgm:t>
    </dgm:pt>
    <dgm:pt modelId="{CF452348-140D-4FA1-86D8-FDE64D546B5E}" type="sibTrans" cxnId="{AD31D609-1159-4B0D-92BE-5B3B21C9DAA3}">
      <dgm:prSet/>
      <dgm:spPr/>
      <dgm:t>
        <a:bodyPr/>
        <a:lstStyle/>
        <a:p>
          <a:endParaRPr lang="ru-RU"/>
        </a:p>
      </dgm:t>
    </dgm:pt>
    <dgm:pt modelId="{AB6CB122-84D2-411F-ABD4-D6B575A93F2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</a:rPr>
            <a:t>Система</a:t>
          </a:r>
          <a:r>
            <a:rPr lang="en-US" sz="1400" dirty="0" smtClean="0">
              <a:solidFill>
                <a:srgbClr val="002060"/>
              </a:solidFill>
            </a:rPr>
            <a:t> </a:t>
          </a:r>
          <a:r>
            <a:rPr lang="ru-RU" sz="1400" dirty="0" smtClean="0">
              <a:solidFill>
                <a:srgbClr val="002060"/>
              </a:solidFill>
            </a:rPr>
            <a:t>базовых национальных </a:t>
          </a:r>
          <a:r>
            <a:rPr lang="en-US" sz="1400" dirty="0" smtClean="0">
              <a:solidFill>
                <a:srgbClr val="002060"/>
              </a:solidFill>
            </a:rPr>
            <a:t> </a:t>
          </a:r>
          <a:endParaRPr lang="ru-RU" sz="1400" dirty="0" smtClean="0">
            <a:solidFill>
              <a:srgbClr val="002060"/>
            </a:solidFill>
          </a:endParaRP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002060"/>
              </a:solidFill>
            </a:rPr>
            <a:t>ценност</a:t>
          </a:r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</a:rPr>
            <a:t>ей</a:t>
          </a:r>
          <a:endParaRPr lang="ru-RU" sz="16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065F673-7A1E-4D41-B5A7-6C2C116E0B0C}" type="parTrans" cxnId="{BA95854B-87F8-41BC-B0D3-507144C3B22D}">
      <dgm:prSet/>
      <dgm:spPr/>
      <dgm:t>
        <a:bodyPr/>
        <a:lstStyle/>
        <a:p>
          <a:endParaRPr lang="ru-RU"/>
        </a:p>
      </dgm:t>
    </dgm:pt>
    <dgm:pt modelId="{9171A568-E325-4447-8184-713C6C40A8B7}" type="sibTrans" cxnId="{BA95854B-87F8-41BC-B0D3-507144C3B22D}">
      <dgm:prSet/>
      <dgm:spPr/>
      <dgm:t>
        <a:bodyPr/>
        <a:lstStyle/>
        <a:p>
          <a:endParaRPr lang="ru-RU"/>
        </a:p>
      </dgm:t>
    </dgm:pt>
    <dgm:pt modelId="{86C114AB-2347-430C-8C2A-2E0DECB93A44}" type="pres">
      <dgm:prSet presAssocID="{E3EB690B-113C-4E36-80E2-9CA6FC57D10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694B4C-D282-4705-9CF0-23BABDC880E3}" type="pres">
      <dgm:prSet presAssocID="{7403B4B1-800D-4352-BEBF-21C47A72651C}" presName="Accent1" presStyleCnt="0"/>
      <dgm:spPr/>
    </dgm:pt>
    <dgm:pt modelId="{6A290EA0-45C0-4918-BCF5-561EF7A745FB}" type="pres">
      <dgm:prSet presAssocID="{7403B4B1-800D-4352-BEBF-21C47A72651C}" presName="Accent" presStyleLbl="node1" presStyleIdx="0" presStyleCnt="3" custLinFactNeighborX="7311" custLinFactNeighborY="-36678"/>
      <dgm:spPr>
        <a:solidFill>
          <a:srgbClr val="0070C0"/>
        </a:solidFill>
      </dgm:spPr>
    </dgm:pt>
    <dgm:pt modelId="{78263C47-8165-4E9B-B83B-B56298FDD0CC}" type="pres">
      <dgm:prSet presAssocID="{7403B4B1-800D-4352-BEBF-21C47A72651C}" presName="Parent1" presStyleLbl="revTx" presStyleIdx="0" presStyleCnt="3" custScaleX="135799" custLinFactY="-4692" custLinFactNeighborX="2974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D6EA7-A8F9-4380-98D2-E1045714F7D4}" type="pres">
      <dgm:prSet presAssocID="{4C45466A-CD08-4616-BBCD-BE8A5CE0C05E}" presName="Accent2" presStyleCnt="0"/>
      <dgm:spPr/>
    </dgm:pt>
    <dgm:pt modelId="{B6B1A3EA-8581-4726-91C1-935D886FA58F}" type="pres">
      <dgm:prSet presAssocID="{4C45466A-CD08-4616-BBCD-BE8A5CE0C05E}" presName="Accent" presStyleLbl="node1" presStyleIdx="1" presStyleCnt="3" custLinFactNeighborX="-28099" custLinFactNeighborY="-7343"/>
      <dgm:spPr/>
      <dgm:t>
        <a:bodyPr/>
        <a:lstStyle/>
        <a:p>
          <a:endParaRPr lang="ru-RU"/>
        </a:p>
      </dgm:t>
    </dgm:pt>
    <dgm:pt modelId="{47D2408D-BC04-4CC7-B00B-C4A1DF364BD6}" type="pres">
      <dgm:prSet presAssocID="{4C45466A-CD08-4616-BBCD-BE8A5CE0C05E}" presName="Parent2" presStyleLbl="revTx" presStyleIdx="1" presStyleCnt="3" custScaleX="128946" custScaleY="249542" custLinFactNeighborX="-23459" custLinFactNeighborY="-267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63A5A-1B08-46E6-AE2A-2BE2C46EC9F5}" type="pres">
      <dgm:prSet presAssocID="{AB6CB122-84D2-411F-ABD4-D6B575A93F2E}" presName="Accent3" presStyleCnt="0"/>
      <dgm:spPr/>
    </dgm:pt>
    <dgm:pt modelId="{679F0C11-6953-40DB-94F9-AAD05CC7E3F4}" type="pres">
      <dgm:prSet presAssocID="{AB6CB122-84D2-411F-ABD4-D6B575A93F2E}" presName="Accent" presStyleLbl="node1" presStyleIdx="2" presStyleCnt="3" custScaleX="116010" custScaleY="116011" custLinFactNeighborX="13553" custLinFactNeighborY="30758"/>
      <dgm:spPr>
        <a:solidFill>
          <a:srgbClr val="0070C0"/>
        </a:solidFill>
      </dgm:spPr>
    </dgm:pt>
    <dgm:pt modelId="{1DD3D112-F639-4C5C-ACC7-D3BDA9A14431}" type="pres">
      <dgm:prSet presAssocID="{AB6CB122-84D2-411F-ABD4-D6B575A93F2E}" presName="Parent3" presStyleLbl="revTx" presStyleIdx="2" presStyleCnt="3" custScaleX="141224" custScaleY="245246" custLinFactNeighborX="23453" custLinFactNeighborY="753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95854B-87F8-41BC-B0D3-507144C3B22D}" srcId="{E3EB690B-113C-4E36-80E2-9CA6FC57D10E}" destId="{AB6CB122-84D2-411F-ABD4-D6B575A93F2E}" srcOrd="2" destOrd="0" parTransId="{8065F673-7A1E-4D41-B5A7-6C2C116E0B0C}" sibTransId="{9171A568-E325-4447-8184-713C6C40A8B7}"/>
    <dgm:cxn modelId="{0965362C-7057-4536-9870-8DE4D21E97DB}" type="presOf" srcId="{4C45466A-CD08-4616-BBCD-BE8A5CE0C05E}" destId="{47D2408D-BC04-4CC7-B00B-C4A1DF364BD6}" srcOrd="0" destOrd="0" presId="urn:microsoft.com/office/officeart/2009/layout/CircleArrowProcess"/>
    <dgm:cxn modelId="{5B661FED-773A-40F0-92C8-37449D3692E4}" type="presOf" srcId="{AB6CB122-84D2-411F-ABD4-D6B575A93F2E}" destId="{1DD3D112-F639-4C5C-ACC7-D3BDA9A14431}" srcOrd="0" destOrd="0" presId="urn:microsoft.com/office/officeart/2009/layout/CircleArrowProcess"/>
    <dgm:cxn modelId="{CE38CF56-793B-4644-BC90-BEDFBD440D70}" srcId="{E3EB690B-113C-4E36-80E2-9CA6FC57D10E}" destId="{7403B4B1-800D-4352-BEBF-21C47A72651C}" srcOrd="0" destOrd="0" parTransId="{ECDF2006-F6FE-48DA-B1CB-1DA36023E8DA}" sibTransId="{52209D4A-A5B6-4714-A991-E883C12E36AA}"/>
    <dgm:cxn modelId="{687ACC72-8CD3-4B9F-86EF-5BE3403C46E3}" type="presOf" srcId="{E3EB690B-113C-4E36-80E2-9CA6FC57D10E}" destId="{86C114AB-2347-430C-8C2A-2E0DECB93A44}" srcOrd="0" destOrd="0" presId="urn:microsoft.com/office/officeart/2009/layout/CircleArrowProcess"/>
    <dgm:cxn modelId="{E166804F-85FE-4E38-BBEF-DBF474F4F5B0}" type="presOf" srcId="{7403B4B1-800D-4352-BEBF-21C47A72651C}" destId="{78263C47-8165-4E9B-B83B-B56298FDD0CC}" srcOrd="0" destOrd="0" presId="urn:microsoft.com/office/officeart/2009/layout/CircleArrowProcess"/>
    <dgm:cxn modelId="{AD31D609-1159-4B0D-92BE-5B3B21C9DAA3}" srcId="{E3EB690B-113C-4E36-80E2-9CA6FC57D10E}" destId="{4C45466A-CD08-4616-BBCD-BE8A5CE0C05E}" srcOrd="1" destOrd="0" parTransId="{DD7FA9E2-FD7A-4218-8600-2324432C802D}" sibTransId="{CF452348-140D-4FA1-86D8-FDE64D546B5E}"/>
    <dgm:cxn modelId="{3EB20FBF-756E-48DB-9C16-D88F30EFAE8A}" type="presParOf" srcId="{86C114AB-2347-430C-8C2A-2E0DECB93A44}" destId="{08694B4C-D282-4705-9CF0-23BABDC880E3}" srcOrd="0" destOrd="0" presId="urn:microsoft.com/office/officeart/2009/layout/CircleArrowProcess"/>
    <dgm:cxn modelId="{F523AFFD-43FE-4243-884E-37107F586E27}" type="presParOf" srcId="{08694B4C-D282-4705-9CF0-23BABDC880E3}" destId="{6A290EA0-45C0-4918-BCF5-561EF7A745FB}" srcOrd="0" destOrd="0" presId="urn:microsoft.com/office/officeart/2009/layout/CircleArrowProcess"/>
    <dgm:cxn modelId="{F2FC63B0-9DEB-473F-AEEA-2F8B58ED0556}" type="presParOf" srcId="{86C114AB-2347-430C-8C2A-2E0DECB93A44}" destId="{78263C47-8165-4E9B-B83B-B56298FDD0CC}" srcOrd="1" destOrd="0" presId="urn:microsoft.com/office/officeart/2009/layout/CircleArrowProcess"/>
    <dgm:cxn modelId="{959AFB4E-82F1-4BFC-88C1-2842A593CB1C}" type="presParOf" srcId="{86C114AB-2347-430C-8C2A-2E0DECB93A44}" destId="{312D6EA7-A8F9-4380-98D2-E1045714F7D4}" srcOrd="2" destOrd="0" presId="urn:microsoft.com/office/officeart/2009/layout/CircleArrowProcess"/>
    <dgm:cxn modelId="{5D2A90EA-E033-4ED4-8893-BAE3E4816C82}" type="presParOf" srcId="{312D6EA7-A8F9-4380-98D2-E1045714F7D4}" destId="{B6B1A3EA-8581-4726-91C1-935D886FA58F}" srcOrd="0" destOrd="0" presId="urn:microsoft.com/office/officeart/2009/layout/CircleArrowProcess"/>
    <dgm:cxn modelId="{D2773DD8-E5D3-48B0-B1AD-6DBB86081564}" type="presParOf" srcId="{86C114AB-2347-430C-8C2A-2E0DECB93A44}" destId="{47D2408D-BC04-4CC7-B00B-C4A1DF364BD6}" srcOrd="3" destOrd="0" presId="urn:microsoft.com/office/officeart/2009/layout/CircleArrowProcess"/>
    <dgm:cxn modelId="{59271D47-65E3-44AD-8D16-F22E0DAA97D8}" type="presParOf" srcId="{86C114AB-2347-430C-8C2A-2E0DECB93A44}" destId="{EEC63A5A-1B08-46E6-AE2A-2BE2C46EC9F5}" srcOrd="4" destOrd="0" presId="urn:microsoft.com/office/officeart/2009/layout/CircleArrowProcess"/>
    <dgm:cxn modelId="{B2AACAE0-3181-40BF-A09B-391916E07FEC}" type="presParOf" srcId="{EEC63A5A-1B08-46E6-AE2A-2BE2C46EC9F5}" destId="{679F0C11-6953-40DB-94F9-AAD05CC7E3F4}" srcOrd="0" destOrd="0" presId="urn:microsoft.com/office/officeart/2009/layout/CircleArrowProcess"/>
    <dgm:cxn modelId="{BEB04706-51BD-48E4-81DA-4F85A70195EA}" type="presParOf" srcId="{86C114AB-2347-430C-8C2A-2E0DECB93A44}" destId="{1DD3D112-F639-4C5C-ACC7-D3BDA9A1443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EB690B-113C-4E36-80E2-9CA6FC57D10E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03B4B1-800D-4352-BEBF-21C47A72651C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Экономика инноваций</a:t>
          </a:r>
          <a:endParaRPr lang="ru-RU" sz="1600" dirty="0">
            <a:solidFill>
              <a:srgbClr val="002060"/>
            </a:solidFill>
          </a:endParaRPr>
        </a:p>
      </dgm:t>
    </dgm:pt>
    <dgm:pt modelId="{ECDF2006-F6FE-48DA-B1CB-1DA36023E8DA}" type="parTrans" cxnId="{CE38CF56-793B-4644-BC90-BEDFBD440D70}">
      <dgm:prSet/>
      <dgm:spPr/>
      <dgm:t>
        <a:bodyPr/>
        <a:lstStyle/>
        <a:p>
          <a:endParaRPr lang="ru-RU"/>
        </a:p>
      </dgm:t>
    </dgm:pt>
    <dgm:pt modelId="{52209D4A-A5B6-4714-A991-E883C12E36AA}" type="sibTrans" cxnId="{CE38CF56-793B-4644-BC90-BEDFBD440D70}">
      <dgm:prSet/>
      <dgm:spPr/>
      <dgm:t>
        <a:bodyPr/>
        <a:lstStyle/>
        <a:p>
          <a:endParaRPr lang="ru-RU"/>
        </a:p>
      </dgm:t>
    </dgm:pt>
    <dgm:pt modelId="{4C45466A-CD08-4616-BBCD-BE8A5CE0C05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Культурное    и социальное </a:t>
          </a:r>
          <a:r>
            <a:rPr lang="ru-RU" sz="1400" dirty="0" smtClean="0">
              <a:solidFill>
                <a:srgbClr val="002060"/>
              </a:solidFill>
            </a:rPr>
            <a:t>разнообразие</a:t>
          </a:r>
          <a:endParaRPr lang="ru-RU" sz="1400" dirty="0">
            <a:solidFill>
              <a:srgbClr val="002060"/>
            </a:solidFill>
          </a:endParaRPr>
        </a:p>
      </dgm:t>
    </dgm:pt>
    <dgm:pt modelId="{DD7FA9E2-FD7A-4218-8600-2324432C802D}" type="parTrans" cxnId="{AD31D609-1159-4B0D-92BE-5B3B21C9DAA3}">
      <dgm:prSet/>
      <dgm:spPr/>
      <dgm:t>
        <a:bodyPr/>
        <a:lstStyle/>
        <a:p>
          <a:endParaRPr lang="ru-RU"/>
        </a:p>
      </dgm:t>
    </dgm:pt>
    <dgm:pt modelId="{CF452348-140D-4FA1-86D8-FDE64D546B5E}" type="sibTrans" cxnId="{AD31D609-1159-4B0D-92BE-5B3B21C9DAA3}">
      <dgm:prSet/>
      <dgm:spPr/>
      <dgm:t>
        <a:bodyPr/>
        <a:lstStyle/>
        <a:p>
          <a:endParaRPr lang="ru-RU"/>
        </a:p>
      </dgm:t>
    </dgm:pt>
    <dgm:pt modelId="{AB6CB122-84D2-411F-ABD4-D6B575A93F2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Интернет</a:t>
          </a:r>
          <a:endParaRPr lang="ru-RU" sz="1600" dirty="0">
            <a:solidFill>
              <a:srgbClr val="002060"/>
            </a:solidFill>
          </a:endParaRPr>
        </a:p>
      </dgm:t>
    </dgm:pt>
    <dgm:pt modelId="{8065F673-7A1E-4D41-B5A7-6C2C116E0B0C}" type="parTrans" cxnId="{BA95854B-87F8-41BC-B0D3-507144C3B22D}">
      <dgm:prSet/>
      <dgm:spPr/>
      <dgm:t>
        <a:bodyPr/>
        <a:lstStyle/>
        <a:p>
          <a:endParaRPr lang="ru-RU"/>
        </a:p>
      </dgm:t>
    </dgm:pt>
    <dgm:pt modelId="{9171A568-E325-4447-8184-713C6C40A8B7}" type="sibTrans" cxnId="{BA95854B-87F8-41BC-B0D3-507144C3B22D}">
      <dgm:prSet/>
      <dgm:spPr/>
      <dgm:t>
        <a:bodyPr/>
        <a:lstStyle/>
        <a:p>
          <a:endParaRPr lang="ru-RU"/>
        </a:p>
      </dgm:t>
    </dgm:pt>
    <dgm:pt modelId="{86C114AB-2347-430C-8C2A-2E0DECB93A44}" type="pres">
      <dgm:prSet presAssocID="{E3EB690B-113C-4E36-80E2-9CA6FC57D10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694B4C-D282-4705-9CF0-23BABDC880E3}" type="pres">
      <dgm:prSet presAssocID="{7403B4B1-800D-4352-BEBF-21C47A72651C}" presName="Accent1" presStyleCnt="0"/>
      <dgm:spPr/>
    </dgm:pt>
    <dgm:pt modelId="{6A290EA0-45C0-4918-BCF5-561EF7A745FB}" type="pres">
      <dgm:prSet presAssocID="{7403B4B1-800D-4352-BEBF-21C47A72651C}" presName="Accent" presStyleLbl="node1" presStyleIdx="0" presStyleCnt="3" custFlipHor="1" custScaleX="98667" custLinFactNeighborX="-42830" custLinFactNeighborY="-38882"/>
      <dgm:spPr>
        <a:solidFill>
          <a:srgbClr val="0070C0"/>
        </a:solidFill>
      </dgm:spPr>
    </dgm:pt>
    <dgm:pt modelId="{78263C47-8165-4E9B-B83B-B56298FDD0CC}" type="pres">
      <dgm:prSet presAssocID="{7403B4B1-800D-4352-BEBF-21C47A72651C}" presName="Parent1" presStyleLbl="revTx" presStyleIdx="0" presStyleCnt="3" custScaleX="135799" custLinFactY="-15418" custLinFactNeighborX="-7144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D6EA7-A8F9-4380-98D2-E1045714F7D4}" type="pres">
      <dgm:prSet presAssocID="{4C45466A-CD08-4616-BBCD-BE8A5CE0C05E}" presName="Accent2" presStyleCnt="0"/>
      <dgm:spPr/>
    </dgm:pt>
    <dgm:pt modelId="{B6B1A3EA-8581-4726-91C1-935D886FA58F}" type="pres">
      <dgm:prSet presAssocID="{4C45466A-CD08-4616-BBCD-BE8A5CE0C05E}" presName="Accent" presStyleLbl="node1" presStyleIdx="1" presStyleCnt="3" custFlipHor="1" custScaleX="101045" custLinFactNeighborX="52276" custLinFactNeighborY="-7343"/>
      <dgm:spPr/>
    </dgm:pt>
    <dgm:pt modelId="{47D2408D-BC04-4CC7-B00B-C4A1DF364BD6}" type="pres">
      <dgm:prSet presAssocID="{4C45466A-CD08-4616-BBCD-BE8A5CE0C05E}" presName="Parent2" presStyleLbl="revTx" presStyleIdx="1" presStyleCnt="3" custScaleX="134980" custScaleY="249542" custLinFactNeighborX="71349" custLinFactNeighborY="-267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63A5A-1B08-46E6-AE2A-2BE2C46EC9F5}" type="pres">
      <dgm:prSet presAssocID="{AB6CB122-84D2-411F-ABD4-D6B575A93F2E}" presName="Accent3" presStyleCnt="0"/>
      <dgm:spPr/>
    </dgm:pt>
    <dgm:pt modelId="{679F0C11-6953-40DB-94F9-AAD05CC7E3F4}" type="pres">
      <dgm:prSet presAssocID="{AB6CB122-84D2-411F-ABD4-D6B575A93F2E}" presName="Accent" presStyleLbl="node1" presStyleIdx="2" presStyleCnt="3" custLinFactNeighborX="-6959" custLinFactNeighborY="44860"/>
      <dgm:spPr>
        <a:solidFill>
          <a:srgbClr val="0070C0"/>
        </a:solidFill>
      </dgm:spPr>
    </dgm:pt>
    <dgm:pt modelId="{1DD3D112-F639-4C5C-ACC7-D3BDA9A14431}" type="pres">
      <dgm:prSet presAssocID="{AB6CB122-84D2-411F-ABD4-D6B575A93F2E}" presName="Parent3" presStyleLbl="revTx" presStyleIdx="2" presStyleCnt="3" custScaleX="141224" custScaleY="136875" custLinFactY="35340" custLinFactNeighborX="-10901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F2AFAC-2B6C-4B18-802B-EFFF168BB488}" type="presOf" srcId="{4C45466A-CD08-4616-BBCD-BE8A5CE0C05E}" destId="{47D2408D-BC04-4CC7-B00B-C4A1DF364BD6}" srcOrd="0" destOrd="0" presId="urn:microsoft.com/office/officeart/2009/layout/CircleArrowProcess"/>
    <dgm:cxn modelId="{CE38CF56-793B-4644-BC90-BEDFBD440D70}" srcId="{E3EB690B-113C-4E36-80E2-9CA6FC57D10E}" destId="{7403B4B1-800D-4352-BEBF-21C47A72651C}" srcOrd="0" destOrd="0" parTransId="{ECDF2006-F6FE-48DA-B1CB-1DA36023E8DA}" sibTransId="{52209D4A-A5B6-4714-A991-E883C12E36AA}"/>
    <dgm:cxn modelId="{54D0790D-951F-4739-A70C-8E1525B134DC}" type="presOf" srcId="{AB6CB122-84D2-411F-ABD4-D6B575A93F2E}" destId="{1DD3D112-F639-4C5C-ACC7-D3BDA9A14431}" srcOrd="0" destOrd="0" presId="urn:microsoft.com/office/officeart/2009/layout/CircleArrowProcess"/>
    <dgm:cxn modelId="{CDC3BC39-7341-48BE-96DB-A1DC5B492B38}" type="presOf" srcId="{E3EB690B-113C-4E36-80E2-9CA6FC57D10E}" destId="{86C114AB-2347-430C-8C2A-2E0DECB93A44}" srcOrd="0" destOrd="0" presId="urn:microsoft.com/office/officeart/2009/layout/CircleArrowProcess"/>
    <dgm:cxn modelId="{AD31D609-1159-4B0D-92BE-5B3B21C9DAA3}" srcId="{E3EB690B-113C-4E36-80E2-9CA6FC57D10E}" destId="{4C45466A-CD08-4616-BBCD-BE8A5CE0C05E}" srcOrd="1" destOrd="0" parTransId="{DD7FA9E2-FD7A-4218-8600-2324432C802D}" sibTransId="{CF452348-140D-4FA1-86D8-FDE64D546B5E}"/>
    <dgm:cxn modelId="{BDC2F9EB-9C3A-4417-B4ED-B44769ED3F02}" type="presOf" srcId="{7403B4B1-800D-4352-BEBF-21C47A72651C}" destId="{78263C47-8165-4E9B-B83B-B56298FDD0CC}" srcOrd="0" destOrd="0" presId="urn:microsoft.com/office/officeart/2009/layout/CircleArrowProcess"/>
    <dgm:cxn modelId="{BA95854B-87F8-41BC-B0D3-507144C3B22D}" srcId="{E3EB690B-113C-4E36-80E2-9CA6FC57D10E}" destId="{AB6CB122-84D2-411F-ABD4-D6B575A93F2E}" srcOrd="2" destOrd="0" parTransId="{8065F673-7A1E-4D41-B5A7-6C2C116E0B0C}" sibTransId="{9171A568-E325-4447-8184-713C6C40A8B7}"/>
    <dgm:cxn modelId="{0B494F48-3CB1-494F-970F-D91E06FD744F}" type="presParOf" srcId="{86C114AB-2347-430C-8C2A-2E0DECB93A44}" destId="{08694B4C-D282-4705-9CF0-23BABDC880E3}" srcOrd="0" destOrd="0" presId="urn:microsoft.com/office/officeart/2009/layout/CircleArrowProcess"/>
    <dgm:cxn modelId="{789F48EB-72B8-4E49-ACC1-2B72D42FDFC0}" type="presParOf" srcId="{08694B4C-D282-4705-9CF0-23BABDC880E3}" destId="{6A290EA0-45C0-4918-BCF5-561EF7A745FB}" srcOrd="0" destOrd="0" presId="urn:microsoft.com/office/officeart/2009/layout/CircleArrowProcess"/>
    <dgm:cxn modelId="{8564BCC3-6630-4EFE-BB12-168E0AA175E3}" type="presParOf" srcId="{86C114AB-2347-430C-8C2A-2E0DECB93A44}" destId="{78263C47-8165-4E9B-B83B-B56298FDD0CC}" srcOrd="1" destOrd="0" presId="urn:microsoft.com/office/officeart/2009/layout/CircleArrowProcess"/>
    <dgm:cxn modelId="{27BAD385-0689-40F7-8A02-92EFD9DEB269}" type="presParOf" srcId="{86C114AB-2347-430C-8C2A-2E0DECB93A44}" destId="{312D6EA7-A8F9-4380-98D2-E1045714F7D4}" srcOrd="2" destOrd="0" presId="urn:microsoft.com/office/officeart/2009/layout/CircleArrowProcess"/>
    <dgm:cxn modelId="{37B44089-6AA4-4924-B837-A9B03AD460AB}" type="presParOf" srcId="{312D6EA7-A8F9-4380-98D2-E1045714F7D4}" destId="{B6B1A3EA-8581-4726-91C1-935D886FA58F}" srcOrd="0" destOrd="0" presId="urn:microsoft.com/office/officeart/2009/layout/CircleArrowProcess"/>
    <dgm:cxn modelId="{C587C3B9-94CF-4A1F-9C9B-C8FE418A346D}" type="presParOf" srcId="{86C114AB-2347-430C-8C2A-2E0DECB93A44}" destId="{47D2408D-BC04-4CC7-B00B-C4A1DF364BD6}" srcOrd="3" destOrd="0" presId="urn:microsoft.com/office/officeart/2009/layout/CircleArrowProcess"/>
    <dgm:cxn modelId="{F31D24BE-E0AE-440E-B2F9-F8C7ACCDCE50}" type="presParOf" srcId="{86C114AB-2347-430C-8C2A-2E0DECB93A44}" destId="{EEC63A5A-1B08-46E6-AE2A-2BE2C46EC9F5}" srcOrd="4" destOrd="0" presId="urn:microsoft.com/office/officeart/2009/layout/CircleArrowProcess"/>
    <dgm:cxn modelId="{679775B8-6B91-42B8-B019-A869F6DB974D}" type="presParOf" srcId="{EEC63A5A-1B08-46E6-AE2A-2BE2C46EC9F5}" destId="{679F0C11-6953-40DB-94F9-AAD05CC7E3F4}" srcOrd="0" destOrd="0" presId="urn:microsoft.com/office/officeart/2009/layout/CircleArrowProcess"/>
    <dgm:cxn modelId="{2D0B46C9-B31D-4196-A950-0E95E6DE9878}" type="presParOf" srcId="{86C114AB-2347-430C-8C2A-2E0DECB93A44}" destId="{1DD3D112-F639-4C5C-ACC7-D3BDA9A1443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45879-9C2A-44BB-9587-5B5B95853BFE}">
      <dsp:nvSpPr>
        <dsp:cNvPr id="0" name=""/>
        <dsp:cNvSpPr/>
      </dsp:nvSpPr>
      <dsp:spPr>
        <a:xfrm>
          <a:off x="1806127" y="155"/>
          <a:ext cx="1849990" cy="843784"/>
        </a:xfrm>
        <a:prstGeom prst="roundRect">
          <a:avLst/>
        </a:prstGeom>
        <a:solidFill>
          <a:srgbClr val="61BB5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b="1" kern="1200" dirty="0" smtClean="0">
              <a:solidFill>
                <a:schemeClr val="bg1"/>
              </a:solidFill>
              <a:latin typeface="+mj-lt"/>
            </a:rPr>
            <a:t>Внеурочная деятельность </a:t>
          </a:r>
          <a:endParaRPr lang="ru-RU" sz="1500" kern="1200" dirty="0"/>
        </a:p>
      </dsp:txBody>
      <dsp:txXfrm>
        <a:off x="1847317" y="41345"/>
        <a:ext cx="1767610" cy="761404"/>
      </dsp:txXfrm>
    </dsp:sp>
    <dsp:sp modelId="{ABA3A91C-8E8B-4EAA-89B4-6AD3E252B774}">
      <dsp:nvSpPr>
        <dsp:cNvPr id="0" name=""/>
        <dsp:cNvSpPr/>
      </dsp:nvSpPr>
      <dsp:spPr>
        <a:xfrm>
          <a:off x="1337208" y="422048"/>
          <a:ext cx="2787829" cy="2787829"/>
        </a:xfrm>
        <a:custGeom>
          <a:avLst/>
          <a:gdLst/>
          <a:ahLst/>
          <a:cxnLst/>
          <a:rect l="0" t="0" r="0" b="0"/>
          <a:pathLst>
            <a:path>
              <a:moveTo>
                <a:pt x="2324436" y="356067"/>
              </a:moveTo>
              <a:arcTo wR="1393914" hR="1393914" stAng="18712742" swAng="18119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A153C-9DE5-4B6C-AA6D-1B31AD61FC41}">
      <dsp:nvSpPr>
        <dsp:cNvPr id="0" name=""/>
        <dsp:cNvSpPr/>
      </dsp:nvSpPr>
      <dsp:spPr>
        <a:xfrm>
          <a:off x="3343641" y="1394070"/>
          <a:ext cx="1562792" cy="84378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b="1" kern="1200" dirty="0" smtClean="0">
              <a:solidFill>
                <a:schemeClr val="bg1"/>
              </a:solidFill>
              <a:latin typeface="+mj-lt"/>
            </a:rPr>
            <a:t>Семья</a:t>
          </a:r>
          <a:endParaRPr lang="ru-RU" sz="1500" kern="1200" dirty="0"/>
        </a:p>
      </dsp:txBody>
      <dsp:txXfrm>
        <a:off x="3384831" y="1435260"/>
        <a:ext cx="1480412" cy="761404"/>
      </dsp:txXfrm>
    </dsp:sp>
    <dsp:sp modelId="{EE4431D8-9A37-48B1-BACC-30A3DB28601A}">
      <dsp:nvSpPr>
        <dsp:cNvPr id="0" name=""/>
        <dsp:cNvSpPr/>
      </dsp:nvSpPr>
      <dsp:spPr>
        <a:xfrm>
          <a:off x="1337208" y="422048"/>
          <a:ext cx="2787829" cy="2787829"/>
        </a:xfrm>
        <a:custGeom>
          <a:avLst/>
          <a:gdLst/>
          <a:ahLst/>
          <a:cxnLst/>
          <a:rect l="0" t="0" r="0" b="0"/>
          <a:pathLst>
            <a:path>
              <a:moveTo>
                <a:pt x="2719785" y="1824106"/>
              </a:moveTo>
              <a:arcTo wR="1393914" hR="1393914" stAng="1078570" swAng="21434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F957B-1DC0-4B15-BB1D-5BAAAA912180}">
      <dsp:nvSpPr>
        <dsp:cNvPr id="0" name=""/>
        <dsp:cNvSpPr/>
      </dsp:nvSpPr>
      <dsp:spPr>
        <a:xfrm>
          <a:off x="1912970" y="2787985"/>
          <a:ext cx="1636305" cy="843784"/>
        </a:xfrm>
        <a:prstGeom prst="roundRect">
          <a:avLst/>
        </a:prstGeom>
        <a:solidFill>
          <a:srgbClr val="00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b="1" kern="1200" dirty="0" smtClean="0">
              <a:solidFill>
                <a:schemeClr val="bg1"/>
              </a:solidFill>
              <a:latin typeface="+mj-lt"/>
            </a:rPr>
            <a:t>Дополнительное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b="1" kern="1200" dirty="0" smtClean="0">
              <a:solidFill>
                <a:schemeClr val="bg1"/>
              </a:solidFill>
              <a:latin typeface="+mj-lt"/>
            </a:rPr>
            <a:t>образование</a:t>
          </a:r>
          <a:endParaRPr lang="ru-RU" sz="1500" kern="1200" dirty="0"/>
        </a:p>
      </dsp:txBody>
      <dsp:txXfrm>
        <a:off x="1954160" y="2829175"/>
        <a:ext cx="1553925" cy="761404"/>
      </dsp:txXfrm>
    </dsp:sp>
    <dsp:sp modelId="{AF2675AD-3521-46D9-B196-4394BE769FB6}">
      <dsp:nvSpPr>
        <dsp:cNvPr id="0" name=""/>
        <dsp:cNvSpPr/>
      </dsp:nvSpPr>
      <dsp:spPr>
        <a:xfrm>
          <a:off x="1337208" y="422048"/>
          <a:ext cx="2787829" cy="2787829"/>
        </a:xfrm>
        <a:custGeom>
          <a:avLst/>
          <a:gdLst/>
          <a:ahLst/>
          <a:cxnLst/>
          <a:rect l="0" t="0" r="0" b="0"/>
          <a:pathLst>
            <a:path>
              <a:moveTo>
                <a:pt x="568720" y="2517326"/>
              </a:moveTo>
              <a:arcTo wR="1393914" hR="1393914" stAng="7577933" swAng="21434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743C0-DE25-4E00-9EA6-71783FA62B5C}">
      <dsp:nvSpPr>
        <dsp:cNvPr id="0" name=""/>
        <dsp:cNvSpPr/>
      </dsp:nvSpPr>
      <dsp:spPr>
        <a:xfrm>
          <a:off x="541454" y="1394070"/>
          <a:ext cx="1591507" cy="843784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500" b="1" kern="1200" dirty="0" smtClean="0">
              <a:solidFill>
                <a:schemeClr val="bg1"/>
              </a:solidFill>
              <a:latin typeface="+mj-lt"/>
            </a:rPr>
            <a:t>Урочная  деятельность </a:t>
          </a:r>
          <a:endParaRPr lang="ru-RU" sz="1500" kern="1200" dirty="0"/>
        </a:p>
      </dsp:txBody>
      <dsp:txXfrm>
        <a:off x="582644" y="1435260"/>
        <a:ext cx="1509127" cy="761404"/>
      </dsp:txXfrm>
    </dsp:sp>
    <dsp:sp modelId="{55FE8F2D-5AD1-4B54-B8D0-B76CF8A266E3}">
      <dsp:nvSpPr>
        <dsp:cNvPr id="0" name=""/>
        <dsp:cNvSpPr/>
      </dsp:nvSpPr>
      <dsp:spPr>
        <a:xfrm>
          <a:off x="1337208" y="422048"/>
          <a:ext cx="2787829" cy="2787829"/>
        </a:xfrm>
        <a:custGeom>
          <a:avLst/>
          <a:gdLst/>
          <a:ahLst/>
          <a:cxnLst/>
          <a:rect l="0" t="0" r="0" b="0"/>
          <a:pathLst>
            <a:path>
              <a:moveTo>
                <a:pt x="67639" y="964971"/>
              </a:moveTo>
              <a:arcTo wR="1393914" hR="1393914" stAng="11875335" swAng="18119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90EA0-45C0-4918-BCF5-561EF7A745FB}">
      <dsp:nvSpPr>
        <dsp:cNvPr id="0" name=""/>
        <dsp:cNvSpPr/>
      </dsp:nvSpPr>
      <dsp:spPr>
        <a:xfrm>
          <a:off x="1125866" y="302883"/>
          <a:ext cx="1729573" cy="172983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63C47-8165-4E9B-B83B-B56298FDD0CC}">
      <dsp:nvSpPr>
        <dsp:cNvPr id="0" name=""/>
        <dsp:cNvSpPr/>
      </dsp:nvSpPr>
      <dsp:spPr>
        <a:xfrm>
          <a:off x="1238262" y="1058904"/>
          <a:ext cx="1305151" cy="480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Глобализация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238262" y="1058904"/>
        <a:ext cx="1305151" cy="480430"/>
      </dsp:txXfrm>
    </dsp:sp>
    <dsp:sp modelId="{B6B1A3EA-8581-4726-91C1-935D886FA58F}">
      <dsp:nvSpPr>
        <dsp:cNvPr id="0" name=""/>
        <dsp:cNvSpPr/>
      </dsp:nvSpPr>
      <dsp:spPr>
        <a:xfrm>
          <a:off x="33041" y="1804250"/>
          <a:ext cx="1729573" cy="172983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2408D-BC04-4CC7-B00B-C4A1DF364BD6}">
      <dsp:nvSpPr>
        <dsp:cNvPr id="0" name=""/>
        <dsp:cNvSpPr/>
      </dsp:nvSpPr>
      <dsp:spPr>
        <a:xfrm>
          <a:off x="538714" y="2073783"/>
          <a:ext cx="1239287" cy="1198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Религиозные и этнические конфликты 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538714" y="2073783"/>
        <a:ext cx="1239287" cy="1198875"/>
      </dsp:txXfrm>
    </dsp:sp>
    <dsp:sp modelId="{679F0C11-6953-40DB-94F9-AAD05CC7E3F4}">
      <dsp:nvSpPr>
        <dsp:cNvPr id="0" name=""/>
        <dsp:cNvSpPr/>
      </dsp:nvSpPr>
      <dsp:spPr>
        <a:xfrm>
          <a:off x="1204959" y="3382362"/>
          <a:ext cx="1723875" cy="172458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3D112-F639-4C5C-ACC7-D3BDA9A14431}">
      <dsp:nvSpPr>
        <dsp:cNvPr id="0" name=""/>
        <dsp:cNvSpPr/>
      </dsp:nvSpPr>
      <dsp:spPr>
        <a:xfrm>
          <a:off x="1411288" y="3575814"/>
          <a:ext cx="1357290" cy="117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rgbClr val="002060"/>
              </a:solidFill>
            </a:rPr>
            <a:t>Система</a:t>
          </a:r>
          <a:r>
            <a:rPr lang="en-US" sz="1400" kern="1200" dirty="0" smtClean="0">
              <a:solidFill>
                <a:srgbClr val="002060"/>
              </a:solidFill>
            </a:rPr>
            <a:t> </a:t>
          </a:r>
          <a:r>
            <a:rPr lang="ru-RU" sz="1400" kern="1200" dirty="0" smtClean="0">
              <a:solidFill>
                <a:srgbClr val="002060"/>
              </a:solidFill>
            </a:rPr>
            <a:t>базовых национальных </a:t>
          </a:r>
          <a:r>
            <a:rPr lang="en-US" sz="1400" kern="1200" dirty="0" smtClean="0">
              <a:solidFill>
                <a:srgbClr val="002060"/>
              </a:solidFill>
            </a:rPr>
            <a:t> </a:t>
          </a:r>
          <a:endParaRPr lang="ru-RU" sz="1400" kern="1200" dirty="0" smtClean="0">
            <a:solidFill>
              <a:srgbClr val="00206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ценност</a:t>
          </a: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ей</a:t>
          </a:r>
          <a:endParaRPr lang="ru-RU" sz="16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411288" y="3575814"/>
        <a:ext cx="1357290" cy="1178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90EA0-45C0-4918-BCF5-561EF7A745FB}">
      <dsp:nvSpPr>
        <dsp:cNvPr id="0" name=""/>
        <dsp:cNvSpPr/>
      </dsp:nvSpPr>
      <dsp:spPr>
        <a:xfrm flipH="1">
          <a:off x="274214" y="312497"/>
          <a:ext cx="1668568" cy="169136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63C47-8165-4E9B-B83B-B56298FDD0CC}">
      <dsp:nvSpPr>
        <dsp:cNvPr id="0" name=""/>
        <dsp:cNvSpPr/>
      </dsp:nvSpPr>
      <dsp:spPr>
        <a:xfrm>
          <a:off x="521497" y="1038598"/>
          <a:ext cx="1276127" cy="469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Экономика инноваций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521497" y="1038598"/>
        <a:ext cx="1276127" cy="469746"/>
      </dsp:txXfrm>
    </dsp:sp>
    <dsp:sp modelId="{B6B1A3EA-8581-4726-91C1-935D886FA58F}">
      <dsp:nvSpPr>
        <dsp:cNvPr id="0" name=""/>
        <dsp:cNvSpPr/>
      </dsp:nvSpPr>
      <dsp:spPr>
        <a:xfrm flipH="1">
          <a:off x="1392755" y="1817754"/>
          <a:ext cx="1708783" cy="169136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2408D-BC04-4CC7-B00B-C4A1DF364BD6}">
      <dsp:nvSpPr>
        <dsp:cNvPr id="0" name=""/>
        <dsp:cNvSpPr/>
      </dsp:nvSpPr>
      <dsp:spPr>
        <a:xfrm>
          <a:off x="1399365" y="2081294"/>
          <a:ext cx="1268431" cy="1172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Культурное    и социальное </a:t>
          </a:r>
          <a:r>
            <a:rPr lang="ru-RU" sz="1400" kern="1200" dirty="0" smtClean="0">
              <a:solidFill>
                <a:srgbClr val="002060"/>
              </a:solidFill>
            </a:rPr>
            <a:t>разнообразие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399365" y="2081294"/>
        <a:ext cx="1268431" cy="1172214"/>
      </dsp:txXfrm>
    </dsp:sp>
    <dsp:sp modelId="{679F0C11-6953-40DB-94F9-AAD05CC7E3F4}">
      <dsp:nvSpPr>
        <dsp:cNvPr id="0" name=""/>
        <dsp:cNvSpPr/>
      </dsp:nvSpPr>
      <dsp:spPr>
        <a:xfrm>
          <a:off x="1006499" y="3682107"/>
          <a:ext cx="1452926" cy="145350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3D112-F639-4C5C-ACC7-D3BDA9A14431}">
      <dsp:nvSpPr>
        <dsp:cNvPr id="0" name=""/>
        <dsp:cNvSpPr/>
      </dsp:nvSpPr>
      <dsp:spPr>
        <a:xfrm>
          <a:off x="1067126" y="4086198"/>
          <a:ext cx="1327107" cy="642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Интернет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1067126" y="4086198"/>
        <a:ext cx="1327107" cy="642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487B1-FADE-4F7C-AB4D-F45B0573C453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BC7F4-4EC4-412C-89CC-F64D638D0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97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F7333-DEEE-416F-A799-324D503D7EEA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64707-93A9-4BC6-8384-7FC7BABC71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8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6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54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89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1DBF8-F4C8-45E5-B504-3A4D9C5392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8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6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62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18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2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9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1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2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13B7-10D2-4098-A938-A485696A36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6DDB-E113-4D6B-9096-1B7CD97D56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image" Target="../media/image1.jpg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43099"/>
            <a:ext cx="8856984" cy="2712027"/>
          </a:xfrm>
        </p:spPr>
        <p:txBody>
          <a:bodyPr>
            <a:noAutofit/>
          </a:bodyPr>
          <a:lstStyle/>
          <a:p>
            <a:r>
              <a:rPr lang="ru-RU" sz="4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Роль </a:t>
            </a:r>
            <a:r>
              <a:rPr lang="ru-RU" sz="4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МКУДПО «ГЦРО» </a:t>
            </a:r>
            <a:br>
              <a:rPr lang="ru-RU" sz="4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 </a:t>
            </a:r>
            <a:r>
              <a:rPr lang="ru-RU" sz="4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повышении профессиональной компетентности педагога</a:t>
            </a:r>
            <a:endParaRPr lang="ru-RU" sz="4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5189" y="5062876"/>
            <a:ext cx="6294966" cy="1109323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О.Н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Щербаненко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канд.пед.н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 МКУДПО «ГЦРО»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504" y="549275"/>
            <a:ext cx="88569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Муниципальное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казенное  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учреждение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дополнительного профессионального образования города  Новосибирска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«Городской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центр  развития  образования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93018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3679"/>
            <a:ext cx="9144000" cy="373432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Мировые тенденции в развитии образования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dirty="0"/>
              <a:t>Создание образовательных холдингов (организационное слияние ступеней).</a:t>
            </a:r>
          </a:p>
          <a:p>
            <a:pPr lvl="0"/>
            <a:r>
              <a:rPr lang="ru-RU" dirty="0"/>
              <a:t>Привлечение высокопрофессиональных кадров (превышение з/пл. над средней по экономике).</a:t>
            </a:r>
          </a:p>
          <a:p>
            <a:pPr lvl="0"/>
            <a:r>
              <a:rPr lang="ru-RU" dirty="0"/>
              <a:t>Учет интересов в следующей последовательности (учащиеся – родители – учителя – учреждение – учредитель – государство).</a:t>
            </a:r>
          </a:p>
          <a:p>
            <a:pPr lvl="0"/>
            <a:r>
              <a:rPr lang="ru-RU" dirty="0"/>
              <a:t>Внедрение технологии педагогического Форсайта (Будущее фатально – Будущее вариативно и рукотворно – Программы развития).</a:t>
            </a:r>
          </a:p>
          <a:p>
            <a:pPr lvl="0"/>
            <a:r>
              <a:rPr lang="ru-RU" dirty="0"/>
              <a:t>Поэтапный, плановый переход от предметно-информационной модели к </a:t>
            </a:r>
            <a:r>
              <a:rPr lang="ru-RU" dirty="0" err="1"/>
              <a:t>ориентационно</a:t>
            </a:r>
            <a:r>
              <a:rPr lang="ru-RU" dirty="0"/>
              <a:t>-компетентной.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289699"/>
              </p:ext>
            </p:extLst>
          </p:nvPr>
        </p:nvGraphicFramePr>
        <p:xfrm>
          <a:off x="708660" y="3063240"/>
          <a:ext cx="78867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020"/>
                <a:gridCol w="1474470"/>
                <a:gridCol w="1508760"/>
                <a:gridCol w="1314450"/>
              </a:tblGrid>
              <a:tr h="0"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ОУ – участников выставки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выставки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6637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732559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Выставка </a:t>
            </a:r>
            <a:r>
              <a:rPr lang="ru-RU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«</a:t>
            </a:r>
            <a:r>
              <a:rPr lang="ru-RU" sz="48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Учебная Сибирь»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7230" y="946548"/>
            <a:ext cx="7886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бмен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опытом образовательной и управленческой деятельности,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демонстрация достижений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образовательных учреждений,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осуществление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информационного обмена,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представление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изучение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современных методик и средств обучения, результатов педагогических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разработок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Городской конкурс проектов</a:t>
            </a:r>
            <a:br>
              <a:rPr lang="ru-RU" sz="4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«Инновации в образовании»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597275"/>
              </p:ext>
            </p:extLst>
          </p:nvPr>
        </p:nvGraphicFramePr>
        <p:xfrm>
          <a:off x="628650" y="1825625"/>
          <a:ext cx="78867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490"/>
                <a:gridCol w="1405890"/>
                <a:gridCol w="1337310"/>
                <a:gridCol w="122301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2016-2017</a:t>
                      </a:r>
                    </a:p>
                  </a:txBody>
                  <a:tcPr horzOverflow="overflow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</a:p>
                  </a:txBody>
                  <a:tcPr horzOverflow="overflow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7EB0D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номинаций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</a:t>
                      </a:r>
                      <a:endParaRPr lang="ru-RU" sz="2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участников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ОУ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3679"/>
            <a:ext cx="9144000" cy="3734321"/>
          </a:xfrm>
          <a:prstGeom prst="rect">
            <a:avLst/>
          </a:prstGeom>
        </p:spPr>
      </p:pic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71268" y="147979"/>
            <a:ext cx="8593220" cy="904757"/>
          </a:xfrm>
        </p:spPr>
        <p:txBody>
          <a:bodyPr>
            <a:noAutofit/>
          </a:bodyPr>
          <a:lstStyle/>
          <a:p>
            <a:pPr algn="ctr"/>
            <a: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Образовательная среда развития личности</a:t>
            </a: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2169915" y="2717801"/>
            <a:ext cx="2330650" cy="784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+mj-lt"/>
              </a:rPr>
              <a:t>Урочная  деятельность </a:t>
            </a: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4598194" y="2717800"/>
            <a:ext cx="2494756" cy="100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+mj-lt"/>
              </a:rPr>
              <a:t>Внеурочная деятельность </a:t>
            </a:r>
          </a:p>
          <a:p>
            <a:pPr algn="ctr"/>
            <a:endParaRPr lang="ru-RU" altLang="ru-RU" sz="1400" i="1" dirty="0">
              <a:latin typeface="Cambria" pitchFamily="18" charset="0"/>
            </a:endParaRPr>
          </a:p>
        </p:txBody>
      </p:sp>
      <p:sp>
        <p:nvSpPr>
          <p:cNvPr id="13319" name="TextBox 10"/>
          <p:cNvSpPr txBox="1">
            <a:spLocks noChangeArrowheads="1"/>
          </p:cNvSpPr>
          <p:nvPr/>
        </p:nvSpPr>
        <p:spPr bwMode="auto">
          <a:xfrm>
            <a:off x="1979613" y="4157663"/>
            <a:ext cx="3024187" cy="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+mj-lt"/>
              </a:rPr>
              <a:t>Дополнительное </a:t>
            </a: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+mj-lt"/>
              </a:rPr>
              <a:t>образование</a:t>
            </a:r>
          </a:p>
        </p:txBody>
      </p:sp>
      <p:sp>
        <p:nvSpPr>
          <p:cNvPr id="13320" name="TextBox 11"/>
          <p:cNvSpPr txBox="1">
            <a:spLocks noChangeArrowheads="1"/>
          </p:cNvSpPr>
          <p:nvPr/>
        </p:nvSpPr>
        <p:spPr bwMode="auto">
          <a:xfrm>
            <a:off x="4309268" y="4287506"/>
            <a:ext cx="3317875" cy="43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+mj-lt"/>
              </a:rPr>
              <a:t>Семья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2781299" y="5756275"/>
            <a:ext cx="4029076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ru-RU" dirty="0" err="1">
                <a:solidFill>
                  <a:srgbClr val="002060"/>
                </a:solidFill>
              </a:rPr>
              <a:t>Технологизированность</a:t>
            </a:r>
            <a:endParaRPr lang="ru-RU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жизни</a:t>
            </a:r>
          </a:p>
        </p:txBody>
      </p:sp>
      <p:sp>
        <p:nvSpPr>
          <p:cNvPr id="18" name="Овал 17"/>
          <p:cNvSpPr/>
          <p:nvPr/>
        </p:nvSpPr>
        <p:spPr>
          <a:xfrm>
            <a:off x="3086100" y="1185034"/>
            <a:ext cx="3024188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ru-RU" sz="2000" dirty="0">
                <a:solidFill>
                  <a:srgbClr val="002060"/>
                </a:solidFill>
              </a:rPr>
              <a:t>Стремительные </a:t>
            </a:r>
          </a:p>
          <a:p>
            <a:pPr algn="ctr">
              <a:defRPr/>
            </a:pPr>
            <a:r>
              <a:rPr lang="ru-RU" sz="2000" dirty="0">
                <a:solidFill>
                  <a:srgbClr val="002060"/>
                </a:solidFill>
              </a:rPr>
              <a:t>изменения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77073414"/>
              </p:ext>
            </p:extLst>
          </p:nvPr>
        </p:nvGraphicFramePr>
        <p:xfrm>
          <a:off x="1933780" y="2086279"/>
          <a:ext cx="5447889" cy="3631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93858178"/>
              </p:ext>
            </p:extLst>
          </p:nvPr>
        </p:nvGraphicFramePr>
        <p:xfrm>
          <a:off x="0" y="1035992"/>
          <a:ext cx="3248025" cy="558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3912618330"/>
              </p:ext>
            </p:extLst>
          </p:nvPr>
        </p:nvGraphicFramePr>
        <p:xfrm>
          <a:off x="5968205" y="992181"/>
          <a:ext cx="3175796" cy="5453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1" name="Выгнутая вниз стрелка 10"/>
          <p:cNvSpPr/>
          <p:nvPr/>
        </p:nvSpPr>
        <p:spPr>
          <a:xfrm>
            <a:off x="3086100" y="6146800"/>
            <a:ext cx="3562349" cy="457200"/>
          </a:xfrm>
          <a:prstGeom prst="curvedUpArrow">
            <a:avLst>
              <a:gd name="adj1" fmla="val 25000"/>
              <a:gd name="adj2" fmla="val 104952"/>
              <a:gd name="adj3" fmla="val 3333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низ стрелка 29"/>
          <p:cNvSpPr/>
          <p:nvPr/>
        </p:nvSpPr>
        <p:spPr>
          <a:xfrm flipV="1">
            <a:off x="2817019" y="1185033"/>
            <a:ext cx="3562349" cy="457200"/>
          </a:xfrm>
          <a:prstGeom prst="curvedUpArrow">
            <a:avLst>
              <a:gd name="adj1" fmla="val 25000"/>
              <a:gd name="adj2" fmla="val 104952"/>
              <a:gd name="adj3" fmla="val 3333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Picture 11" descr="Мальчикбезфона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009901"/>
            <a:ext cx="1143000" cy="171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3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5219"/>
            <a:ext cx="9144000" cy="99898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Навыки и компетенции </a:t>
            </a:r>
            <a:r>
              <a:rPr lang="en-US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XXI</a:t>
            </a:r>
            <a: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 века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454400" y="3560143"/>
            <a:ext cx="2439020" cy="278028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Компетенции </a:t>
            </a:r>
            <a:endParaRPr lang="ru-RU" sz="16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Критическое мышление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Творческое мышление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Умение общаться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Умение работать в коллективе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Совместная деятельность и сотрудничество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5900" y="1027460"/>
            <a:ext cx="2971800" cy="393552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Личностные качества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Принятие базовых национальных  ценностей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Любознательность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Инициативность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Настойчивость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Лидерские качества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Социальная и культурная включенность в общественную жизнь</a:t>
            </a:r>
            <a:endParaRPr lang="en-US" sz="1500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</a:rPr>
              <a:t>Осознанная, ответственная деятельность</a:t>
            </a:r>
            <a:endParaRPr lang="ru-RU" sz="1500" dirty="0">
              <a:solidFill>
                <a:srgbClr val="002060"/>
              </a:solidFill>
            </a:endParaRPr>
          </a:p>
        </p:txBody>
      </p:sp>
      <p:pic>
        <p:nvPicPr>
          <p:cNvPr id="6152" name="Picture 8" descr="http://img.gazeta.ru/files3/357/4802357/megaregulator-pic510-510x340-417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2"/>
          <a:stretch/>
        </p:blipFill>
        <p:spPr bwMode="auto">
          <a:xfrm>
            <a:off x="6220859" y="5245823"/>
            <a:ext cx="2543193" cy="1285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4" name="Прямоугольник 13"/>
          <p:cNvSpPr/>
          <p:nvPr/>
        </p:nvSpPr>
        <p:spPr>
          <a:xfrm>
            <a:off x="6262725" y="1476152"/>
            <a:ext cx="2752687" cy="35911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Базовые навыки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Навыки чтения и письма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Математическая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      грамотность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Финансовая и предпринимательская грамотность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Естественнонаучные знания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Гуманитарные знания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ИКТ-грамотность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</a:t>
            </a:r>
            <a:r>
              <a:rPr lang="ru-RU" sz="1600" dirty="0" smtClean="0">
                <a:solidFill>
                  <a:srgbClr val="002060"/>
                </a:solidFill>
              </a:rPr>
              <a:t>бщекультурная и гражданская грамотность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Картинки по запросу бессмертный полк студенты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6" b="12414"/>
          <a:stretch/>
        </p:blipFill>
        <p:spPr bwMode="auto">
          <a:xfrm>
            <a:off x="485326" y="4509702"/>
            <a:ext cx="1800200" cy="22153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8" name="Picture 4" descr="Картинки по запросу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583" y="1132375"/>
            <a:ext cx="2698837" cy="17932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1042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3679"/>
            <a:ext cx="9144000" cy="373432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Критерии  качества общего образования</a:t>
            </a:r>
          </a:p>
          <a:p>
            <a:pPr marL="0" indent="0">
              <a:buNone/>
            </a:pPr>
            <a:r>
              <a:rPr lang="ru-RU" sz="4100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Использование критериев, показателей, индикаторов МСОКО для ОО.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Итоги ЕГЭ, ГИА в 9 классе.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Мониторинг знаний.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Итоги контрольных, самостоятельных, творческих, лабораторных работ.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Победы, участие в олимпиадах, конкурсах, конференциях.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Уровень социальной адаптации.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Индивидуальная траектория учащихся (успешность).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Удовлетворенность учащихся качеством образования в учреждении образования.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Удовлетворенность родителей качеством образования.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Эффективность использования бюджетных средств при  получении качественного образования (себестоимость образовательно услуги. Цена – качество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12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1" y="4011388"/>
            <a:ext cx="1322185" cy="115161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Отдел </a:t>
            </a:r>
            <a:r>
              <a:rPr lang="ru-RU" sz="1100" b="1" dirty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методической и инновационной работы</a:t>
            </a:r>
            <a:endParaRPr lang="ru-RU" sz="1200" dirty="0">
              <a:solidFill>
                <a:srgbClr val="000000"/>
              </a:solidFill>
              <a:effectLst/>
              <a:latin typeface="Courier New"/>
              <a:ea typeface="Courier New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45720" y="1633855"/>
            <a:ext cx="9052559" cy="4721226"/>
            <a:chOff x="447675" y="1633855"/>
            <a:chExt cx="9782175" cy="3631570"/>
          </a:xfrm>
        </p:grpSpPr>
        <p:sp>
          <p:nvSpPr>
            <p:cNvPr id="5" name="Скругленный прямоугольник 4"/>
            <p:cNvSpPr>
              <a:spLocks noChangeArrowheads="1"/>
            </p:cNvSpPr>
            <p:nvPr/>
          </p:nvSpPr>
          <p:spPr bwMode="auto">
            <a:xfrm>
              <a:off x="3409950" y="1633855"/>
              <a:ext cx="3644900" cy="3048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6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ДИРЕКТОР</a:t>
              </a:r>
              <a:endParaRPr lang="ru-RU" sz="16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6" name="Скругленный прямоугольник 5"/>
            <p:cNvSpPr>
              <a:spLocks noChangeArrowheads="1"/>
            </p:cNvSpPr>
            <p:nvPr/>
          </p:nvSpPr>
          <p:spPr bwMode="auto">
            <a:xfrm>
              <a:off x="447675" y="2453005"/>
              <a:ext cx="2381250" cy="68516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Заместитель директора по методической и инновационной работе</a:t>
              </a:r>
              <a:endParaRPr lang="ru-RU" sz="120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  <a:p>
              <a:pPr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ourier New"/>
                  <a:ea typeface="Courier New"/>
                </a:rPr>
                <a:t> </a:t>
              </a:r>
            </a:p>
          </p:txBody>
        </p:sp>
        <p:sp>
          <p:nvSpPr>
            <p:cNvPr id="7" name="Скругленный прямоугольник 6"/>
            <p:cNvSpPr>
              <a:spLocks noChangeArrowheads="1"/>
            </p:cNvSpPr>
            <p:nvPr/>
          </p:nvSpPr>
          <p:spPr bwMode="auto">
            <a:xfrm>
              <a:off x="2952750" y="2453005"/>
              <a:ext cx="2228850" cy="71437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Заместитель директора по экспертно-аналитической </a:t>
              </a:r>
              <a:r>
                <a:rPr lang="ru-RU" sz="1200" b="1" dirty="0" smtClean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работе и </a:t>
              </a:r>
              <a:r>
                <a:rPr lang="ru-RU" sz="1100" b="1" dirty="0" smtClean="0">
                  <a:solidFill>
                    <a:srgbClr val="000000"/>
                  </a:solidFill>
                  <a:latin typeface="Times New Roman"/>
                  <a:ea typeface="Courier New"/>
                </a:rPr>
                <a:t>дошкольному образованию</a:t>
              </a:r>
              <a:endParaRPr lang="ru-RU" sz="11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endParaRPr>
            </a:p>
            <a:p>
              <a:pPr algn="ctr">
                <a:spcAft>
                  <a:spcPts val="0"/>
                </a:spcAft>
              </a:pP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  <a:p>
              <a:pPr>
                <a:spcAft>
                  <a:spcPts val="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Courier New"/>
                  <a:ea typeface="Courier New"/>
                </a:rPr>
                <a:t> </a:t>
              </a:r>
            </a:p>
          </p:txBody>
        </p:sp>
        <p:sp>
          <p:nvSpPr>
            <p:cNvPr id="8" name="Скругленный прямоугольник 7"/>
            <p:cNvSpPr>
              <a:spLocks noChangeArrowheads="1"/>
            </p:cNvSpPr>
            <p:nvPr/>
          </p:nvSpPr>
          <p:spPr bwMode="auto">
            <a:xfrm>
              <a:off x="5295900" y="2481580"/>
              <a:ext cx="2457450" cy="68707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Заместитель директора по мониторингу качества образования</a:t>
              </a: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  <a:p>
              <a:pPr>
                <a:spcAft>
                  <a:spcPts val="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Courier New"/>
                  <a:ea typeface="Courier New"/>
                </a:rPr>
                <a:t> </a:t>
              </a:r>
            </a:p>
          </p:txBody>
        </p:sp>
        <p:sp>
          <p:nvSpPr>
            <p:cNvPr id="9" name="Скругленный прямоугольник 8"/>
            <p:cNvSpPr>
              <a:spLocks noChangeArrowheads="1"/>
            </p:cNvSpPr>
            <p:nvPr/>
          </p:nvSpPr>
          <p:spPr bwMode="auto">
            <a:xfrm>
              <a:off x="7886700" y="2472055"/>
              <a:ext cx="2343150" cy="66611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Заместитель директора по административно-хозяйственной работе</a:t>
              </a:r>
              <a:endParaRPr lang="ru-RU" sz="120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  <a:p>
              <a:pPr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Courier New"/>
                  <a:ea typeface="Courier New"/>
                </a:rPr>
                <a:t> </a:t>
              </a:r>
            </a:p>
          </p:txBody>
        </p:sp>
        <p:sp>
          <p:nvSpPr>
            <p:cNvPr id="10" name="Скругленный прямоугольник 9"/>
            <p:cNvSpPr>
              <a:spLocks noChangeArrowheads="1"/>
            </p:cNvSpPr>
            <p:nvPr/>
          </p:nvSpPr>
          <p:spPr bwMode="auto">
            <a:xfrm>
              <a:off x="8162925" y="3453130"/>
              <a:ext cx="2056765" cy="90487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Финансово-хозяйственная </a:t>
              </a: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служба</a:t>
              </a: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11" name="Скругленный прямоугольник 10"/>
            <p:cNvSpPr>
              <a:spLocks noChangeArrowheads="1"/>
            </p:cNvSpPr>
            <p:nvPr/>
          </p:nvSpPr>
          <p:spPr bwMode="auto">
            <a:xfrm>
              <a:off x="5295900" y="3453130"/>
              <a:ext cx="1323975" cy="8953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Отдел повышения квалификации</a:t>
              </a:r>
              <a:endParaRPr lang="ru-RU" sz="120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12" name="Скругленный прямоугольник 11"/>
            <p:cNvSpPr>
              <a:spLocks noChangeArrowheads="1"/>
            </p:cNvSpPr>
            <p:nvPr/>
          </p:nvSpPr>
          <p:spPr bwMode="auto">
            <a:xfrm>
              <a:off x="6734175" y="3434080"/>
              <a:ext cx="1333500" cy="91567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Отдел оценки качества образования</a:t>
              </a:r>
              <a:endParaRPr lang="ru-RU" sz="120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13" name="Скругленный прямоугольник 12"/>
            <p:cNvSpPr>
              <a:spLocks noChangeArrowheads="1"/>
            </p:cNvSpPr>
            <p:nvPr/>
          </p:nvSpPr>
          <p:spPr bwMode="auto">
            <a:xfrm>
              <a:off x="3362325" y="3444240"/>
              <a:ext cx="1876425" cy="8953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Отдел методического сопровождения дошкольного</a:t>
              </a:r>
              <a:r>
                <a:rPr lang="ru-RU" sz="1200" b="1" dirty="0">
                  <a:solidFill>
                    <a:srgbClr val="000000"/>
                  </a:solidFill>
                  <a:effectLst/>
                  <a:latin typeface="Courier New"/>
                  <a:ea typeface="Courier New"/>
                </a:rPr>
                <a:t> </a:t>
              </a: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образования</a:t>
              </a: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14" name="Скругленный прямоугольник 13"/>
            <p:cNvSpPr>
              <a:spLocks noChangeArrowheads="1"/>
            </p:cNvSpPr>
            <p:nvPr/>
          </p:nvSpPr>
          <p:spPr bwMode="auto">
            <a:xfrm>
              <a:off x="1876425" y="3462655"/>
              <a:ext cx="1428750" cy="8953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-90170" algn="ctr">
                <a:spcAft>
                  <a:spcPts val="0"/>
                </a:spcAft>
              </a:pPr>
              <a:r>
                <a:rPr lang="ru-RU" sz="12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Отдел организационной работы</a:t>
              </a:r>
              <a:endParaRPr lang="ru-RU" sz="12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sp>
          <p:nvSpPr>
            <p:cNvPr id="16" name="Скругленный прямоугольник 15"/>
            <p:cNvSpPr>
              <a:spLocks noChangeArrowheads="1"/>
            </p:cNvSpPr>
            <p:nvPr/>
          </p:nvSpPr>
          <p:spPr bwMode="auto">
            <a:xfrm>
              <a:off x="561975" y="4936490"/>
              <a:ext cx="9477375" cy="32893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400" b="1" dirty="0">
                  <a:solidFill>
                    <a:srgbClr val="000000"/>
                  </a:solidFill>
                  <a:effectLst/>
                  <a:latin typeface="Times New Roman"/>
                  <a:ea typeface="Courier New"/>
                </a:rPr>
                <a:t>Территориальные группы методистов в районах, округе</a:t>
              </a:r>
              <a:endParaRPr lang="ru-RU" sz="1400" dirty="0">
                <a:solidFill>
                  <a:srgbClr val="000000"/>
                </a:solidFill>
                <a:effectLst/>
                <a:latin typeface="Courier New"/>
                <a:ea typeface="Courier New"/>
              </a:endParaRPr>
            </a:p>
          </p:txBody>
        </p:sp>
        <p:cxnSp>
          <p:nvCxnSpPr>
            <p:cNvPr id="17" name="Прямая со стрелкой 16"/>
            <p:cNvCxnSpPr>
              <a:cxnSpLocks/>
            </p:cNvCxnSpPr>
            <p:nvPr/>
          </p:nvCxnSpPr>
          <p:spPr>
            <a:xfrm flipH="1">
              <a:off x="3409950" y="1930400"/>
              <a:ext cx="1657350" cy="52387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cxnSpLocks/>
            </p:cNvCxnSpPr>
            <p:nvPr/>
          </p:nvCxnSpPr>
          <p:spPr>
            <a:xfrm flipH="1">
              <a:off x="2124075" y="1949450"/>
              <a:ext cx="1762125" cy="50482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cxnSpLocks/>
            </p:cNvCxnSpPr>
            <p:nvPr/>
          </p:nvCxnSpPr>
          <p:spPr>
            <a:xfrm>
              <a:off x="5295900" y="1949450"/>
              <a:ext cx="1581150" cy="52387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cxnSpLocks/>
            </p:cNvCxnSpPr>
            <p:nvPr/>
          </p:nvCxnSpPr>
          <p:spPr>
            <a:xfrm>
              <a:off x="6734175" y="1949450"/>
              <a:ext cx="1724025" cy="50482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cxnSpLocks/>
            </p:cNvCxnSpPr>
            <p:nvPr/>
          </p:nvCxnSpPr>
          <p:spPr>
            <a:xfrm>
              <a:off x="2828925" y="2815590"/>
              <a:ext cx="12382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cxnSpLocks/>
            </p:cNvCxnSpPr>
            <p:nvPr/>
          </p:nvCxnSpPr>
          <p:spPr>
            <a:xfrm>
              <a:off x="5181600" y="2815590"/>
              <a:ext cx="114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cxnSpLocks/>
            </p:cNvCxnSpPr>
            <p:nvPr/>
          </p:nvCxnSpPr>
          <p:spPr>
            <a:xfrm>
              <a:off x="7753350" y="2815590"/>
              <a:ext cx="1333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cxnSpLocks/>
            </p:cNvCxnSpPr>
            <p:nvPr/>
          </p:nvCxnSpPr>
          <p:spPr>
            <a:xfrm>
              <a:off x="1142365" y="3139440"/>
              <a:ext cx="0" cy="31496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cxnSpLocks/>
            </p:cNvCxnSpPr>
            <p:nvPr/>
          </p:nvCxnSpPr>
          <p:spPr>
            <a:xfrm>
              <a:off x="2343150" y="3168650"/>
              <a:ext cx="9525" cy="28638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cxnSpLocks/>
            </p:cNvCxnSpPr>
            <p:nvPr/>
          </p:nvCxnSpPr>
          <p:spPr>
            <a:xfrm>
              <a:off x="4104640" y="3168650"/>
              <a:ext cx="0" cy="28638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>
              <a:cxnSpLocks/>
            </p:cNvCxnSpPr>
            <p:nvPr/>
          </p:nvCxnSpPr>
          <p:spPr>
            <a:xfrm>
              <a:off x="5971540" y="3168650"/>
              <a:ext cx="0" cy="28638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cxnSpLocks/>
            </p:cNvCxnSpPr>
            <p:nvPr/>
          </p:nvCxnSpPr>
          <p:spPr>
            <a:xfrm>
              <a:off x="7305675" y="3173730"/>
              <a:ext cx="9525" cy="25717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cxnSpLocks/>
            </p:cNvCxnSpPr>
            <p:nvPr/>
          </p:nvCxnSpPr>
          <p:spPr>
            <a:xfrm>
              <a:off x="9095740" y="3168650"/>
              <a:ext cx="0" cy="2762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cxnSpLocks/>
            </p:cNvCxnSpPr>
            <p:nvPr/>
          </p:nvCxnSpPr>
          <p:spPr>
            <a:xfrm flipH="1">
              <a:off x="981075" y="4360545"/>
              <a:ext cx="9525" cy="57023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>
              <a:cxnSpLocks/>
            </p:cNvCxnSpPr>
            <p:nvPr/>
          </p:nvCxnSpPr>
          <p:spPr>
            <a:xfrm>
              <a:off x="2418715" y="4359275"/>
              <a:ext cx="0" cy="5715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cxnSpLocks/>
            </p:cNvCxnSpPr>
            <p:nvPr/>
          </p:nvCxnSpPr>
          <p:spPr>
            <a:xfrm>
              <a:off x="4104640" y="4360545"/>
              <a:ext cx="0" cy="57023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>
              <a:cxnSpLocks/>
            </p:cNvCxnSpPr>
            <p:nvPr/>
          </p:nvCxnSpPr>
          <p:spPr>
            <a:xfrm>
              <a:off x="5971540" y="4360545"/>
              <a:ext cx="0" cy="57023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cxnSpLocks/>
            </p:cNvCxnSpPr>
            <p:nvPr/>
          </p:nvCxnSpPr>
          <p:spPr>
            <a:xfrm>
              <a:off x="7362190" y="4349750"/>
              <a:ext cx="0" cy="5810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cxnSpLocks/>
            </p:cNvCxnSpPr>
            <p:nvPr/>
          </p:nvCxnSpPr>
          <p:spPr>
            <a:xfrm flipH="1">
              <a:off x="9190990" y="4359275"/>
              <a:ext cx="0" cy="5715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Заголовок 1"/>
          <p:cNvSpPr txBox="1">
            <a:spLocks noGrp="1"/>
          </p:cNvSpPr>
          <p:nvPr>
            <p:ph type="title"/>
          </p:nvPr>
        </p:nvSpPr>
        <p:spPr>
          <a:xfrm>
            <a:off x="207818" y="0"/>
            <a:ext cx="89361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Организационная структура </a:t>
            </a:r>
            <a:b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МКУДПО «ГЦРО»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2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207818" y="0"/>
            <a:ext cx="89361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Информация о проведенных мероприятиях 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/>
            </a:r>
            <a:b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32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(</a:t>
            </a:r>
            <a:r>
              <a:rPr lang="ru-RU" sz="32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2018/2019 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уч</a:t>
            </a: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. год)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772055"/>
              </p:ext>
            </p:extLst>
          </p:nvPr>
        </p:nvGraphicFramePr>
        <p:xfrm>
          <a:off x="802178" y="1465061"/>
          <a:ext cx="7690312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156"/>
                <a:gridCol w="384515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 (количество участников)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7EB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Район/округ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(2263)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Калининский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 (3656)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 (3335)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Ленинский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 (5733)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Октябрьский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 (3723)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Первомайский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1470)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(2850)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Центральный</a:t>
                      </a:r>
                      <a:endParaRPr lang="ru-RU" sz="2300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 (5446)</a:t>
                      </a:r>
                      <a:endParaRPr lang="ru-RU" sz="2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300" b="1" dirty="0" smtClean="0">
                          <a:solidFill>
                            <a:srgbClr val="1D345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300" b="1" dirty="0">
                        <a:solidFill>
                          <a:srgbClr val="1D345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1095</a:t>
                      </a:r>
                      <a:r>
                        <a:rPr lang="en-US" sz="23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3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28476</a:t>
                      </a:r>
                      <a:r>
                        <a:rPr lang="en-US" sz="23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123081"/>
            <a:ext cx="9147359" cy="8988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Анкетирование </a:t>
            </a:r>
          </a:p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«Оценка качества методической работы»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103372" y="1240560"/>
            <a:ext cx="9043987" cy="3320010"/>
          </a:xfrm>
        </p:spPr>
        <p:txBody>
          <a:bodyPr>
            <a:normAutofit fontScale="9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ru-RU" sz="29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sz="29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проанализировать востребованность научно-методического сопровождения процесса развития муниципальной системы образования через определение уровня удовлетворенности качеством услуг, предоставляемых МКУДПО «ГЦРО»</a:t>
            </a:r>
          </a:p>
          <a:p>
            <a:pPr marL="0" indent="0" algn="ctr">
              <a:buNone/>
            </a:pPr>
            <a:r>
              <a:rPr lang="ru-RU" sz="29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7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Выборочная совокупность исследования:</a:t>
            </a:r>
          </a:p>
          <a:p>
            <a:pPr marL="0" indent="0" algn="ctr">
              <a:buNone/>
            </a:pPr>
            <a:r>
              <a:rPr lang="ru-RU" sz="2700" b="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1183 человека из 123 ОУ города Новосибирска</a:t>
            </a:r>
            <a:r>
              <a:rPr lang="ru-RU" sz="2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2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804524"/>
              </p:ext>
            </p:extLst>
          </p:nvPr>
        </p:nvGraphicFramePr>
        <p:xfrm>
          <a:off x="1148376" y="3969327"/>
          <a:ext cx="7319176" cy="26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3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620" y="4478483"/>
            <a:ext cx="8663540" cy="1968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проведенного исследования подтвердили необходимость и востребованность деятельности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МКУДПО «ГЦРО» по научно-методическому сопровождению образовательной деятельности ОУ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23081"/>
            <a:ext cx="9147359" cy="898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Оценка уровня мероприятий, </a:t>
            </a:r>
          </a:p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проводимых МКУДПО «ГЦРО»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594425"/>
              </p:ext>
            </p:extLst>
          </p:nvPr>
        </p:nvGraphicFramePr>
        <p:xfrm>
          <a:off x="1309175" y="1056816"/>
          <a:ext cx="7408798" cy="3347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9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" y="123081"/>
            <a:ext cx="9040090" cy="1331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Организационная модель социального партнерства муниципальной методической службы  города Новосибирска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6</a:t>
            </a:fld>
            <a:endParaRPr lang="ru-RU"/>
          </a:p>
        </p:txBody>
      </p:sp>
      <p:pic>
        <p:nvPicPr>
          <p:cNvPr id="1026" name="Picture 2" descr="C:\Users\гцро\Desktop\Рисунок1 - копи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668261"/>
            <a:ext cx="9148763" cy="492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5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91490" y="1556791"/>
            <a:ext cx="8527818" cy="5041435"/>
          </a:xfrm>
        </p:spPr>
        <p:txBody>
          <a:bodyPr>
            <a:normAutofit fontScale="55000" lnSpcReduction="20000"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700" b="1" dirty="0">
                <a:latin typeface="Times New Roman"/>
                <a:ea typeface="Calibri"/>
                <a:cs typeface="Times New Roman"/>
              </a:rPr>
              <a:t>Инновационная инфраструктура муниципальной системы образования включает:</a:t>
            </a:r>
            <a:endParaRPr lang="ru-RU" sz="2700" b="1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r>
              <a:rPr lang="ru-RU" sz="2700" dirty="0">
                <a:latin typeface="Times New Roman"/>
                <a:ea typeface="Calibri"/>
                <a:cs typeface="Times New Roman"/>
              </a:rPr>
              <a:t> инновационные площадки – </a:t>
            </a:r>
            <a:r>
              <a:rPr lang="en-US" sz="2700" dirty="0" smtClean="0">
                <a:latin typeface="Times New Roman"/>
                <a:ea typeface="Calibri"/>
                <a:cs typeface="Times New Roman"/>
              </a:rPr>
              <a:t>49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27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r>
              <a:rPr lang="ru-RU" sz="2700" dirty="0">
                <a:latin typeface="Times New Roman"/>
                <a:ea typeface="Calibri"/>
                <a:cs typeface="Times New Roman"/>
              </a:rPr>
              <a:t> сетевые инновационные площадки:</a:t>
            </a:r>
            <a:endParaRPr lang="ru-RU" sz="2700" dirty="0">
              <a:ea typeface="Calibri"/>
              <a:cs typeface="Times New Roman"/>
            </a:endParaRPr>
          </a:p>
          <a:p>
            <a:pPr marL="449580" indent="227965" algn="just">
              <a:lnSpc>
                <a:spcPct val="115000"/>
              </a:lnSpc>
              <a:spcAft>
                <a:spcPts val="0"/>
              </a:spcAft>
            </a:pPr>
            <a:r>
              <a:rPr lang="ru-RU" sz="27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Создание системы оценки качества» - 2 площадки 	</a:t>
            </a:r>
            <a:endParaRPr lang="ru-RU" sz="2700" dirty="0">
              <a:ea typeface="Calibri"/>
              <a:cs typeface="Times New Roman"/>
            </a:endParaRPr>
          </a:p>
          <a:p>
            <a:pPr marL="449580" indent="227965" algn="just">
              <a:lnSpc>
                <a:spcPct val="115000"/>
              </a:lnSpc>
              <a:spcAft>
                <a:spcPts val="0"/>
              </a:spcAft>
            </a:pPr>
            <a:r>
              <a:rPr lang="ru-RU" sz="2700" dirty="0">
                <a:latin typeface="Times New Roman"/>
                <a:ea typeface="Calibri"/>
                <a:cs typeface="Times New Roman"/>
              </a:rPr>
              <a:t>«Пропедевтика инженерного образования» - </a:t>
            </a:r>
            <a:r>
              <a:rPr lang="en-US" sz="2700" dirty="0" smtClean="0">
                <a:latin typeface="Times New Roman"/>
                <a:ea typeface="Calibri"/>
                <a:cs typeface="Times New Roman"/>
              </a:rPr>
              <a:t>7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площадок</a:t>
            </a:r>
            <a:endParaRPr lang="ru-RU" sz="2700" dirty="0">
              <a:ea typeface="Calibri"/>
              <a:cs typeface="Times New Roman"/>
            </a:endParaRPr>
          </a:p>
          <a:p>
            <a:pPr marL="449580" indent="227965" algn="just">
              <a:lnSpc>
                <a:spcPct val="115000"/>
              </a:lnSpc>
              <a:spcAft>
                <a:spcPts val="0"/>
              </a:spcAft>
            </a:pPr>
            <a:r>
              <a:rPr lang="ru-RU" sz="27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Профилактика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девиантного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поведения несовершеннолетних» - 2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площадки</a:t>
            </a:r>
            <a:endParaRPr lang="en-US" sz="2700" dirty="0" smtClean="0">
              <a:latin typeface="Times New Roman"/>
              <a:ea typeface="Calibri"/>
              <a:cs typeface="Times New Roman"/>
            </a:endParaRPr>
          </a:p>
          <a:p>
            <a:pPr marL="449580" indent="227965" algn="just">
              <a:lnSpc>
                <a:spcPct val="115000"/>
              </a:lnSpc>
              <a:spcAft>
                <a:spcPts val="0"/>
              </a:spcAft>
            </a:pPr>
            <a:r>
              <a:rPr lang="ru-RU" sz="27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700" dirty="0" err="1" smtClean="0">
                <a:latin typeface="Times New Roman"/>
                <a:ea typeface="Calibri"/>
                <a:cs typeface="Times New Roman"/>
              </a:rPr>
              <a:t>Психогенетика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 smtClean="0">
                <a:latin typeface="Times New Roman"/>
                <a:ea typeface="Calibri"/>
                <a:cs typeface="Times New Roman"/>
              </a:rPr>
              <a:t>девиантного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 поведения подростков в </a:t>
            </a:r>
            <a:r>
              <a:rPr lang="ru-RU" sz="2700" smtClean="0">
                <a:latin typeface="Times New Roman"/>
                <a:ea typeface="Calibri"/>
                <a:cs typeface="Times New Roman"/>
              </a:rPr>
              <a:t>условиях ОО»-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6 площадок;</a:t>
            </a:r>
            <a:endParaRPr lang="ru-RU" sz="27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r>
              <a:rPr lang="ru-RU" sz="2700" dirty="0" err="1" smtClean="0">
                <a:latin typeface="Times New Roman"/>
                <a:ea typeface="Calibri"/>
                <a:cs typeface="Times New Roman"/>
              </a:rPr>
              <a:t>стажировочные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площадки –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5 площадок;</a:t>
            </a: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r>
              <a:rPr lang="ru-RU" sz="2700" dirty="0" smtClean="0">
                <a:latin typeface="Times New Roman"/>
                <a:ea typeface="Calibri"/>
                <a:cs typeface="Times New Roman"/>
              </a:rPr>
              <a:t>пилотные 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площадки –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44 площадки;</a:t>
            </a:r>
            <a:endParaRPr lang="ru-RU" sz="27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r>
              <a:rPr lang="ru-RU" sz="2700" dirty="0">
                <a:latin typeface="Times New Roman"/>
                <a:ea typeface="Calibri"/>
                <a:cs typeface="Times New Roman"/>
              </a:rPr>
              <a:t>ресурсный центр по инженерному образованию – 1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>площадка.</a:t>
            </a:r>
            <a:endParaRPr lang="ru-RU" sz="27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"/>
            </a:pPr>
            <a:endParaRPr lang="ru-RU" sz="2800" dirty="0"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3800" b="1" u="sng" dirty="0" smtClean="0">
                <a:latin typeface="Times New Roman"/>
                <a:ea typeface="Calibri"/>
              </a:rPr>
              <a:t>91</a:t>
            </a:r>
            <a:r>
              <a:rPr lang="ru-RU" b="1" dirty="0" smtClean="0">
                <a:latin typeface="Times New Roman"/>
                <a:ea typeface="Calibri"/>
              </a:rPr>
              <a:t> образовательное учреждение</a:t>
            </a:r>
            <a:r>
              <a:rPr lang="ru-RU" dirty="0" smtClean="0">
                <a:latin typeface="Times New Roman"/>
                <a:ea typeface="Calibri"/>
              </a:rPr>
              <a:t> </a:t>
            </a:r>
            <a:r>
              <a:rPr lang="ru-RU" dirty="0">
                <a:latin typeface="Times New Roman"/>
                <a:ea typeface="Calibri"/>
              </a:rPr>
              <a:t>включены в инновационную деятельность на муниципальном уровне – на их базе функционируют </a:t>
            </a:r>
            <a:endParaRPr lang="ru-RU" dirty="0" smtClean="0">
              <a:latin typeface="Times New Roman"/>
              <a:ea typeface="Calibri"/>
            </a:endParaRPr>
          </a:p>
          <a:p>
            <a:pPr marL="0" indent="0" algn="ctr">
              <a:buNone/>
            </a:pPr>
            <a:r>
              <a:rPr lang="ru-RU" sz="3800" b="1" u="sng" dirty="0" smtClean="0">
                <a:latin typeface="Times New Roman"/>
                <a:ea typeface="Calibri"/>
              </a:rPr>
              <a:t>116 </a:t>
            </a:r>
            <a:r>
              <a:rPr lang="ru-RU" b="1" dirty="0" smtClean="0">
                <a:latin typeface="Times New Roman"/>
                <a:ea typeface="Calibri"/>
              </a:rPr>
              <a:t>инновационных площадок,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/>
                <a:ea typeface="Calibri"/>
              </a:rPr>
              <a:t>две из которых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/>
                <a:ea typeface="Calibri"/>
              </a:rPr>
              <a:t>на базе МКУДПО «</a:t>
            </a:r>
            <a:r>
              <a:rPr lang="ru-RU" b="1" dirty="0" err="1" smtClean="0">
                <a:latin typeface="Times New Roman"/>
                <a:ea typeface="Calibri"/>
              </a:rPr>
              <a:t>ГЦОиЗ</a:t>
            </a:r>
            <a:r>
              <a:rPr lang="ru-RU" b="1" dirty="0" smtClean="0">
                <a:latin typeface="Times New Roman"/>
                <a:ea typeface="Calibri"/>
              </a:rPr>
              <a:t> «Магистр»</a:t>
            </a:r>
            <a:endParaRPr lang="ru-RU" dirty="0"/>
          </a:p>
        </p:txBody>
      </p:sp>
      <p:sp>
        <p:nvSpPr>
          <p:cNvPr id="10" name="Заголовок 1"/>
          <p:cNvSpPr txBox="1">
            <a:spLocks noGrp="1"/>
          </p:cNvSpPr>
          <p:nvPr>
            <p:ph type="title"/>
          </p:nvPr>
        </p:nvSpPr>
        <p:spPr>
          <a:xfrm>
            <a:off x="670214" y="7418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Развитие инновационной деятельности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6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74" y="188640"/>
            <a:ext cx="9144000" cy="665847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5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Ведущие тренды в российском образовании</a:t>
            </a:r>
            <a:br>
              <a:rPr lang="ru-RU" sz="5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</a:br>
            <a:r>
              <a:rPr lang="ru-RU" sz="5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 </a:t>
            </a:r>
            <a:r>
              <a:rPr lang="ru-RU" sz="55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в </a:t>
            </a:r>
            <a:r>
              <a:rPr lang="ru-RU" sz="55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2019 </a:t>
            </a:r>
            <a:r>
              <a:rPr lang="ru-RU" sz="5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году</a:t>
            </a:r>
          </a:p>
          <a:p>
            <a:pPr marL="0" indent="0">
              <a:buNone/>
            </a:pPr>
            <a:r>
              <a:rPr lang="ru-RU" b="1" dirty="0">
                <a:solidFill>
                  <a:srgbClr val="12313A"/>
                </a:solidFill>
              </a:rPr>
              <a:t> </a:t>
            </a:r>
            <a:endParaRPr lang="ru-RU" dirty="0">
              <a:solidFill>
                <a:srgbClr val="12313A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Дальнейшее развитие информационной открытости образовательных организаций и органов управления. Ужесточение требований к ведению официальных сайтов.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Развитие системы внешней оценки качества образования.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Переход от декларации введения ФГОС к разработке, мониторингу и применению критериев эффективности реального внедрения образовательных стандартов.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Модернизация педагогического образования.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Совершенствование процедуры ЕГЭ, </a:t>
            </a:r>
            <a:r>
              <a:rPr lang="ru-RU" dirty="0" err="1"/>
              <a:t>КИМов</a:t>
            </a:r>
            <a:r>
              <a:rPr lang="ru-RU" dirty="0"/>
              <a:t> и тестовых заданий.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Введение в реальную педагогическую практику ФГОС для детей с ОВЗ.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Создание крупных образовательно-воспитательных комплексов, включающих различные ступени образования.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Переход на работу школ в одну смену</a:t>
            </a:r>
            <a:r>
              <a:rPr lang="ru-RU" dirty="0" smtClean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36296" y="31236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42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3679"/>
            <a:ext cx="9144000" cy="37343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772400" cy="108012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3">
                    <a:tint val="90000"/>
                    <a:satMod val="12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chemeClr val="accent3">
                    <a:tint val="90000"/>
                    <a:satMod val="12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10695" y="5560761"/>
            <a:ext cx="179387" cy="179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75522" y="1653453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75522" y="2301153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75522" y="2948853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75522" y="4209328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375522" y="3561628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410695" y="4984697"/>
            <a:ext cx="179387" cy="1793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prstShdw prst="shdw17" dist="53882" dir="13500000">
              <a:srgbClr val="3D5C99"/>
            </a:prstShdw>
          </a:effectLst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8727" y="2968473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Лучшее здоровье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98727" y="2320401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Более широкий круг общения (в среднем в 5 раз)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98727" y="1672329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Более высокий уровень заработков (в среднем в 1,5 – 3 раза)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98727" y="3544537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ru-RU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льшая</a:t>
            </a: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продолжительность жизни (в среднем на 5-13 лет)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770735" y="4840681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Более легкая работа (умственный труд)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98727" y="4192609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ru-RU" sz="20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льшая</a:t>
            </a: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занятость (в среднем в 1,5 раза для малых городов)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770735" y="5549170"/>
            <a:ext cx="80645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3366CC"/>
            </a:solidFill>
            <a:miter lim="800000"/>
            <a:headEnd/>
            <a:tailEnd/>
          </a:ln>
          <a:effectLst>
            <a:prstShdw prst="shdw13" dist="53882" dir="13500000">
              <a:srgbClr val="112F7B"/>
            </a:prstShdw>
          </a:effectLst>
        </p:spPr>
        <p:txBody>
          <a:bodyPr>
            <a:spAutoFit/>
          </a:bodyPr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Symbol" pitchFamily="18" charset="2"/>
              <a:buNone/>
            </a:pP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Меньшая зависимость от работодателей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8583"/>
            <a:ext cx="878497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Социальные преимущества </a:t>
            </a:r>
            <a:b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</a:br>
            <a:r>
              <a:rPr lang="ru-RU" sz="3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ea typeface="+mj-ea"/>
                <a:cs typeface="+mj-cs"/>
              </a:rPr>
              <a:t>высокого уровня образования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532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1012</TotalTime>
  <Words>515</Words>
  <Application>Microsoft Office PowerPoint</Application>
  <PresentationFormat>Экран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Роль МКУДПО «ГЦРО»  в повышении профессиональной компетентности педагога</vt:lpstr>
      <vt:lpstr>Организационная структура  МКУДПО «ГЦРО»</vt:lpstr>
      <vt:lpstr>Информация о проведенных мероприятиях  (2018/2019 уч. год)</vt:lpstr>
      <vt:lpstr>Презентация PowerPoint</vt:lpstr>
      <vt:lpstr>Презентация PowerPoint</vt:lpstr>
      <vt:lpstr>Презентация PowerPoint</vt:lpstr>
      <vt:lpstr>Развитие инновационной деятельности</vt:lpstr>
      <vt:lpstr>Презентация PowerPoint</vt:lpstr>
      <vt:lpstr> </vt:lpstr>
      <vt:lpstr>Презентация PowerPoint</vt:lpstr>
      <vt:lpstr>Выставка «Учебная Сибирь»</vt:lpstr>
      <vt:lpstr>Городской конкурс проектов «Инновации в образовании»</vt:lpstr>
      <vt:lpstr>Образовательная среда развития личности</vt:lpstr>
      <vt:lpstr>Навыки и компетенции XXI века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ГЦРО</dc:creator>
  <cp:lastModifiedBy>гцро</cp:lastModifiedBy>
  <cp:revision>84</cp:revision>
  <cp:lastPrinted>2019-11-06T03:09:12Z</cp:lastPrinted>
  <dcterms:created xsi:type="dcterms:W3CDTF">2018-10-15T07:38:58Z</dcterms:created>
  <dcterms:modified xsi:type="dcterms:W3CDTF">2019-11-06T03:15:25Z</dcterms:modified>
</cp:coreProperties>
</file>