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80"/>
  </p:notesMasterIdLst>
  <p:sldIdLst>
    <p:sldId id="256" r:id="rId3"/>
    <p:sldId id="509" r:id="rId4"/>
    <p:sldId id="376" r:id="rId5"/>
    <p:sldId id="436" r:id="rId6"/>
    <p:sldId id="423" r:id="rId7"/>
    <p:sldId id="437" r:id="rId8"/>
    <p:sldId id="438" r:id="rId9"/>
    <p:sldId id="442" r:id="rId10"/>
    <p:sldId id="443" r:id="rId11"/>
    <p:sldId id="444" r:id="rId12"/>
    <p:sldId id="446" r:id="rId13"/>
    <p:sldId id="447" r:id="rId14"/>
    <p:sldId id="448" r:id="rId15"/>
    <p:sldId id="510" r:id="rId16"/>
    <p:sldId id="454" r:id="rId17"/>
    <p:sldId id="512" r:id="rId18"/>
    <p:sldId id="456" r:id="rId19"/>
    <p:sldId id="457" r:id="rId20"/>
    <p:sldId id="458" r:id="rId21"/>
    <p:sldId id="459" r:id="rId22"/>
    <p:sldId id="462" r:id="rId23"/>
    <p:sldId id="511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97" r:id="rId35"/>
    <p:sldId id="498" r:id="rId36"/>
    <p:sldId id="514" r:id="rId37"/>
    <p:sldId id="499" r:id="rId38"/>
    <p:sldId id="500" r:id="rId39"/>
    <p:sldId id="501" r:id="rId40"/>
    <p:sldId id="502" r:id="rId41"/>
    <p:sldId id="503" r:id="rId42"/>
    <p:sldId id="516" r:id="rId43"/>
    <p:sldId id="517" r:id="rId44"/>
    <p:sldId id="518" r:id="rId45"/>
    <p:sldId id="519" r:id="rId46"/>
    <p:sldId id="520" r:id="rId47"/>
    <p:sldId id="521" r:id="rId48"/>
    <p:sldId id="532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529" r:id="rId57"/>
    <p:sldId id="473" r:id="rId58"/>
    <p:sldId id="531" r:id="rId59"/>
    <p:sldId id="474" r:id="rId60"/>
    <p:sldId id="475" r:id="rId61"/>
    <p:sldId id="476" r:id="rId62"/>
    <p:sldId id="477" r:id="rId63"/>
    <p:sldId id="478" r:id="rId64"/>
    <p:sldId id="515" r:id="rId65"/>
    <p:sldId id="530" r:id="rId66"/>
    <p:sldId id="479" r:id="rId67"/>
    <p:sldId id="480" r:id="rId68"/>
    <p:sldId id="482" r:id="rId69"/>
    <p:sldId id="483" r:id="rId70"/>
    <p:sldId id="484" r:id="rId71"/>
    <p:sldId id="485" r:id="rId72"/>
    <p:sldId id="486" r:id="rId73"/>
    <p:sldId id="504" r:id="rId74"/>
    <p:sldId id="505" r:id="rId75"/>
    <p:sldId id="506" r:id="rId76"/>
    <p:sldId id="507" r:id="rId77"/>
    <p:sldId id="508" r:id="rId78"/>
    <p:sldId id="496" r:id="rId7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04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57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65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75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95844" y="1337118"/>
            <a:ext cx="4966223" cy="360782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76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19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65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3.png"/><Relationship Id="rId1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5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59.png"/><Relationship Id="rId9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4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11" Type="http://schemas.openxmlformats.org/officeDocument/2006/relationships/image" Target="../media/image102.png"/><Relationship Id="rId5" Type="http://schemas.openxmlformats.org/officeDocument/2006/relationships/image" Target="../media/image5.png"/><Relationship Id="rId10" Type="http://schemas.openxmlformats.org/officeDocument/2006/relationships/image" Target="../media/image101.png"/><Relationship Id="rId4" Type="http://schemas.openxmlformats.org/officeDocument/2006/relationships/image" Target="../media/image4.png"/><Relationship Id="rId9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5.png"/><Relationship Id="rId10" Type="http://schemas.openxmlformats.org/officeDocument/2006/relationships/image" Target="../media/image109.png"/><Relationship Id="rId4" Type="http://schemas.openxmlformats.org/officeDocument/2006/relationships/image" Target="../media/image4.png"/><Relationship Id="rId9" Type="http://schemas.openxmlformats.org/officeDocument/2006/relationships/image" Target="../media/image10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11" Type="http://schemas.openxmlformats.org/officeDocument/2006/relationships/image" Target="../media/image121.png"/><Relationship Id="rId5" Type="http://schemas.openxmlformats.org/officeDocument/2006/relationships/image" Target="../media/image5.png"/><Relationship Id="rId10" Type="http://schemas.openxmlformats.org/officeDocument/2006/relationships/image" Target="../media/image120.png"/><Relationship Id="rId4" Type="http://schemas.openxmlformats.org/officeDocument/2006/relationships/image" Target="../media/image4.png"/><Relationship Id="rId9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3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5.png"/><Relationship Id="rId10" Type="http://schemas.openxmlformats.org/officeDocument/2006/relationships/image" Target="../media/image127.png"/><Relationship Id="rId4" Type="http://schemas.openxmlformats.org/officeDocument/2006/relationships/image" Target="../media/image4.png"/><Relationship Id="rId9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5.png"/><Relationship Id="rId10" Type="http://schemas.openxmlformats.org/officeDocument/2006/relationships/image" Target="../media/image133.png"/><Relationship Id="rId4" Type="http://schemas.openxmlformats.org/officeDocument/2006/relationships/image" Target="../media/image4.png"/><Relationship Id="rId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938" y="2244725"/>
            <a:ext cx="1006316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Система оценки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младших школьников: 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подходы к разработке </a:t>
            </a:r>
            <a:r>
              <a:rPr lang="ru-RU" altLang="ru-RU" sz="4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реализации</a:t>
            </a:r>
            <a:endParaRPr lang="ru-RU" altLang="ru-RU" sz="4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1801" y="6335713"/>
            <a:ext cx="94678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Соломатин 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Александр Михайлович, </a:t>
            </a:r>
            <a:endParaRPr lang="ru-RU" altLang="ru-RU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руководитель 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научно-методической службы издательства, </a:t>
            </a:r>
            <a:r>
              <a:rPr lang="ru-RU" altLang="ru-RU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к.п.н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., </a:t>
            </a: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доцент, Почетный работник общего образования РФ</a:t>
            </a:r>
            <a:endParaRPr lang="ru-RU" altLang="ru-RU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17588"/>
            <a:chOff x="556" y="123"/>
            <a:chExt cx="4668" cy="641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Должностные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обязанности работников образования в рамках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ВСОКО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едагог-психолог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определяет факторы, препятствующие развитию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принимает меры по оказанию им различных видов психологической помощи; проводит психологическую диагностику; анализирует достижение и подтверждение обучающимися уровней развития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образования;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оценивает эффективность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педагогических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работников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М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етодист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анализирует состояние учебно-методической и воспитательной работы в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учреждении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разрабатывает предложения по повышению ее эффективности; принимает участие в разработке методических и информационных материалов, диагностике, прогнозировании и планировании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повышения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квалификации </a:t>
            </a:r>
          </a:p>
        </p:txBody>
      </p:sp>
    </p:spTree>
    <p:extLst>
      <p:ext uri="{BB962C8B-B14F-4D97-AF65-F5344CB8AC3E}">
        <p14:creationId xmlns:p14="http://schemas.microsoft.com/office/powerpoint/2010/main" val="392714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Направления ВСОКО в условиях ФГОС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Оценка качества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результатов освоения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обучающимися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соответствующей ступени обучения.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Оценка качества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соответствия структуры и содержания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(и вносимых в нее изменений) требованиям ФГОС.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Оценка качества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условий реализации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(кадровых, материально-технических, психолого-педагогических, информационно-методических и других).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6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Логика выбора указанных направлений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ВСОКО обусловлена требованиями ФГОС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>
              <a:latin typeface="Segoe UI Light" pitchFamily="3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79391"/>
              </p:ext>
            </p:extLst>
          </p:nvPr>
        </p:nvGraphicFramePr>
        <p:xfrm>
          <a:off x="791841" y="1763613"/>
          <a:ext cx="8568952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4158684"/>
                <a:gridCol w="4410268"/>
              </a:tblGrid>
              <a:tr h="475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Требования ФГОС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Направления контроля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05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 результатам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освоения ООП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Контроль результатов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освоения обучающимися ООП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 структуре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ООП, в </a:t>
                      </a:r>
                      <a:r>
                        <a:rPr lang="ru-RU" sz="2000" b="0" kern="50" dirty="0" err="1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т.ч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. к соотношению частей и их объему, обязательной части и части, формируемой участниками образовательного процесса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Контроль соответствия структуры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и содержания ООП (и вносимых в нее изменений) требованиям ФГОС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 условиям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реализации ООП, в </a:t>
                      </a:r>
                      <a:r>
                        <a:rPr lang="ru-RU" sz="2000" b="0" kern="50" dirty="0" err="1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т.ч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. кадровым, финансовым, материально-техническим и иным условиям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Контроль условий </a:t>
                      </a:r>
                      <a:r>
                        <a:rPr lang="ru-RU" sz="2000" b="0" kern="50" dirty="0">
                          <a:effectLst/>
                          <a:latin typeface="Segoe UI" panose="020B0502040204020203" pitchFamily="34" charset="0"/>
                          <a:ea typeface="Lucida Sans Unicode"/>
                          <a:cs typeface="Segoe UI" panose="020B0502040204020203" pitchFamily="34" charset="0"/>
                        </a:rPr>
                        <a:t>реализации ООП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371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Направление 1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 Оценка качества  результатов освоения обучающимися ООП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Личностные результаты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(самоопределение,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смыслообразование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нравственно-этическая ориентация)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Метапредметные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(регулятивные, познавательные, коммуникативные)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Предметные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(знания и предметные умения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Возможно, впервые в системе образования нашей страны  проводятся масштабные исследования </a:t>
            </a:r>
            <a:r>
              <a:rPr lang="ru-RU" altLang="ru-RU" sz="24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метапредметной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направленности (ВПР, комплексные работы на основе единого текста, дневники достижений и т.д.)</a:t>
            </a:r>
            <a:endParaRPr 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4135735" y="4065130"/>
            <a:ext cx="1728192" cy="2880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4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1800" y="366713"/>
            <a:ext cx="9433047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2. Система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оценки –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часть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ООП и механизм реализации направления 1 ВСОКО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30942" t="16834" r="28979" b="9017"/>
          <a:stretch/>
        </p:blipFill>
        <p:spPr bwMode="auto">
          <a:xfrm>
            <a:off x="1007864" y="4067869"/>
            <a:ext cx="2088232" cy="305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18" y="3347789"/>
            <a:ext cx="2118375" cy="297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43446" t="21443" r="25132" b="17435"/>
          <a:stretch/>
        </p:blipFill>
        <p:spPr bwMode="auto">
          <a:xfrm>
            <a:off x="6984528" y="2330220"/>
            <a:ext cx="2088232" cy="2949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4948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Раздел «Система оценки достижения планируемых результатов» в структуре ООП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435602"/>
            <a:ext cx="9405937" cy="50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59535" y="1547589"/>
            <a:ext cx="2520280" cy="504056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Разделы ООП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6981" y="2483693"/>
            <a:ext cx="2082562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Целевой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61200" y="2483693"/>
            <a:ext cx="2659632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Организационный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88184" y="2483693"/>
            <a:ext cx="2391631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Содержательный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6981" y="3488684"/>
            <a:ext cx="3582144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Пояснительная записка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6981" y="4283893"/>
            <a:ext cx="3582144" cy="50405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Планируемые результаты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6981" y="5183993"/>
            <a:ext cx="3582144" cy="97210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Система оценки достижения планируемых результатов освоения ООП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364348" y="2097682"/>
            <a:ext cx="1764196" cy="314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805158" y="2074663"/>
            <a:ext cx="1836204" cy="33702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954564" y="2051645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31428" y="2680922"/>
            <a:ext cx="1984" cy="288111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33412" y="3750949"/>
            <a:ext cx="27964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3412" y="4535921"/>
            <a:ext cx="27964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57333" y="5562112"/>
            <a:ext cx="27964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31428" y="2691159"/>
            <a:ext cx="279648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096096" y="2672157"/>
            <a:ext cx="627164" cy="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379154" y="2672157"/>
            <a:ext cx="627164" cy="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Рисунок 34"/>
          <p:cNvPicPr/>
          <p:nvPr/>
        </p:nvPicPr>
        <p:blipFill rotWithShape="1">
          <a:blip r:embed="rId6"/>
          <a:srcRect l="30942" t="16834" r="28979" b="9017"/>
          <a:stretch/>
        </p:blipFill>
        <p:spPr bwMode="auto">
          <a:xfrm>
            <a:off x="5039667" y="3376349"/>
            <a:ext cx="2179994" cy="305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трелка вправо 1"/>
          <p:cNvSpPr/>
          <p:nvPr/>
        </p:nvSpPr>
        <p:spPr bwMode="auto">
          <a:xfrm>
            <a:off x="4680272" y="5436021"/>
            <a:ext cx="274292" cy="72008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560592" y="5183994"/>
            <a:ext cx="2160240" cy="11161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Положение о ВСОКО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Положение о текущем контроле успеваемости…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7219661" y="5436021"/>
            <a:ext cx="274292" cy="72008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331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Система оценки достижения планируемых результатов включает: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9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направления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цели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оценочной деятельности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содержание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оценки, критерии,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процедуры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  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состав инструментария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оценивания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формы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представления результатов, условия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границы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применения системы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комплексный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подход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оценке                                   результатов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оценку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динамики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                                              достижений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 </a:t>
            </a: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0942" t="16834" r="28979" b="9017"/>
          <a:stretch/>
        </p:blipFill>
        <p:spPr bwMode="auto">
          <a:xfrm>
            <a:off x="7848623" y="1686155"/>
            <a:ext cx="1874871" cy="2703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6292" t="13427" r="27857" b="8617"/>
          <a:stretch/>
        </p:blipFill>
        <p:spPr bwMode="auto">
          <a:xfrm>
            <a:off x="6344243" y="3942251"/>
            <a:ext cx="1845853" cy="26458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50339" t="55110" r="38599" b="24248"/>
          <a:stretch/>
        </p:blipFill>
        <p:spPr bwMode="auto">
          <a:xfrm>
            <a:off x="4999831" y="4649052"/>
            <a:ext cx="1218746" cy="1939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11543" t="56112" r="78037" b="23848"/>
          <a:stretch/>
        </p:blipFill>
        <p:spPr bwMode="auto">
          <a:xfrm>
            <a:off x="8553365" y="4499917"/>
            <a:ext cx="1170130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9994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Объектами оценки для выявления результатов освоения обучающимися ООП являются: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475581"/>
            <a:ext cx="9405937" cy="53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урочная деятельность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(в программах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предметов - личностные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метапредметные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и предметные результаты)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внеурочная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программах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курсов внеурочной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деятельности -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личностные и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метапредметные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результаты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программа духовно-нравственного развития, воспитания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(содержит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перечень планируемых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результатов)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формирования экологической культуры, ЗОЖ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(содержит критерии, показатели, методику и инструментарий мониторинга достижения планируемых результатов)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коррекционной работы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(содержит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планируемые результаты коррекционной работы)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22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Состав инструментария оценивания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475582"/>
            <a:ext cx="94059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включает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себя разнообразные методы и формы, взаимно дополняющие друг друга: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письменные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устные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работы,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тесты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комплексные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 основе единого текста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проекты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практические и творческие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работы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формы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оценивания,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связанные с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итоговой аттестацией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дневники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достижений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(портфолио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 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другие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материалы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самоанализа, самооценки, наблюдений</a:t>
            </a:r>
            <a:r>
              <a:rPr lang="ru-RU" altLang="ru-RU" sz="2400" dirty="0">
                <a:latin typeface="Segoe UI Light" pitchFamily="3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74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Формы представления результатов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475582"/>
            <a:ext cx="94059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журналы успеваемости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 предметам (в бумажном или электронном виде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тетради для самостоятельной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работы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тексты промежуточных и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итоговых контрольных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работ, тестов, диктантов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результаты анализа их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выполнения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дневники достижений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(портфолио) и аналитические справки с анализом характеристики их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заполнения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психолого-педагогических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исследований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текстовый анализ 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результатов оценочной деятельности, рекомендации по работе с учащимися, не достигшими планируемые результаты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84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Рассматриваемые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вопросы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98589"/>
            <a:ext cx="9893995" cy="533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1. ВСОКО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–  управленческая модель оценки качества образования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2. Система оценки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образовательных достижений обучающихся – часть ООП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3. Типовые задачи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как механизм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оценивания  личностных и 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4.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Оценка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планируемых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результатов повышенного уровня </a:t>
            </a: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5.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Возможности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электронных ресурсов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для оценки планируемых результатов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30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Разнообразие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(вариативность) методов и форм оценивания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обусловлены: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необходимостью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личностных,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и предметных результатов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уровневостью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оценки: 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«ученик научится» и «ученик получит возможность научиться»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значимостью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 динамики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индивидуальных достижений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оцениванием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достижений школьников не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только в урочной, но и внеурочной деятельности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требованием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 использованию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стандартизированных и не стандартизированных методов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(устных и письменных, индивидуальных и групповых, само-и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взаимооценки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252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образовательных достижений обучающихся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Происходит на основе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комплексного подхода,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предусматривающего: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Фиксацию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одной отметке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личностных, </a:t>
            </a:r>
            <a:r>
              <a:rPr lang="ru-RU" altLang="ru-RU" sz="2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предметных достижений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Возможность оценивания каждой группы планируемых результатов с использованием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особого (и при этом взаимосвязанного) инструментария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53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14459" y="1270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7784" y="366713"/>
            <a:ext cx="9713466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3. Типовые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задачи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механизм оценивания  личностных и  </a:t>
            </a:r>
            <a:r>
              <a:rPr lang="ru-RU" altLang="ru-RU" sz="3400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</a:p>
        </p:txBody>
      </p:sp>
      <p:pic>
        <p:nvPicPr>
          <p:cNvPr id="9" name="Picture 5" descr="C:\Documents and Settings\ednachmet\Рабочий стол\Для конференции\Обложки\Методика\programbook-math-[1-4]-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19" y="5142912"/>
            <a:ext cx="1252050" cy="16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42323" t="20641" r="23850" b="16233"/>
          <a:stretch/>
        </p:blipFill>
        <p:spPr bwMode="auto">
          <a:xfrm>
            <a:off x="863848" y="4017728"/>
            <a:ext cx="1080120" cy="155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44282" t="24501" r="21163" b="14700"/>
          <a:stretch/>
        </p:blipFill>
        <p:spPr bwMode="auto">
          <a:xfrm>
            <a:off x="6441537" y="2884358"/>
            <a:ext cx="1371957" cy="1919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11222" t="58317" r="77075" b="20641"/>
          <a:stretch/>
        </p:blipFill>
        <p:spPr bwMode="auto">
          <a:xfrm>
            <a:off x="2366257" y="3833025"/>
            <a:ext cx="1182033" cy="1669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44282" t="23956" r="21454" b="13611"/>
          <a:stretch/>
        </p:blipFill>
        <p:spPr bwMode="auto">
          <a:xfrm>
            <a:off x="3240112" y="4941387"/>
            <a:ext cx="1168875" cy="1627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38476" t="26453" r="30583" b="18036"/>
          <a:stretch/>
        </p:blipFill>
        <p:spPr bwMode="auto">
          <a:xfrm>
            <a:off x="4677356" y="3191249"/>
            <a:ext cx="1439132" cy="2066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38316" t="26253" r="29942" b="17635"/>
          <a:stretch/>
        </p:blipFill>
        <p:spPr bwMode="auto">
          <a:xfrm>
            <a:off x="5688384" y="4993720"/>
            <a:ext cx="1439132" cy="2148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37354" t="24851" r="30102" b="16031"/>
          <a:stretch/>
        </p:blipFill>
        <p:spPr bwMode="auto">
          <a:xfrm>
            <a:off x="7488584" y="4944510"/>
            <a:ext cx="1421829" cy="2066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37354" t="24850" r="30422" b="16232"/>
          <a:stretch/>
        </p:blipFill>
        <p:spPr bwMode="auto">
          <a:xfrm>
            <a:off x="8200996" y="3144838"/>
            <a:ext cx="1418834" cy="2075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0791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Типовые задачи как механизм оценивания личностных и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>
              <a:latin typeface="Segoe UI Light" pitchFamily="3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64048" y="1701801"/>
            <a:ext cx="4397152" cy="7098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Типовые задачи (задания)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5776" y="2740009"/>
            <a:ext cx="1800200" cy="1039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ahoma" pitchFamily="32" charset="0"/>
              </a:rPr>
              <a:t>Личностные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59992" y="2747826"/>
            <a:ext cx="2088232" cy="10413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ahoma" pitchFamily="32" charset="0"/>
              </a:rPr>
              <a:t>Регулятивные	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433969" y="2736834"/>
            <a:ext cx="2452936" cy="1039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ahoma" pitchFamily="32" charset="0"/>
              </a:rPr>
              <a:t>Познавательные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ahoma" pitchFamily="32" charset="0"/>
              </a:rPr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066800" y="2736833"/>
            <a:ext cx="2659632" cy="1039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cs typeface="Tahoma" pitchFamily="32" charset="0"/>
              </a:rPr>
              <a:t>Коммуникативные </a:t>
            </a:r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2797046" y="4067869"/>
            <a:ext cx="4083715" cy="54006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ahoma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4729" y="5000197"/>
            <a:ext cx="4572342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Оценочный инструментарий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58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43383" y="198122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личностного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 учетом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системы личностных задач (заданий)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407797"/>
            <a:ext cx="9405937" cy="518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особенностей выполнения задач и заданий, формирующих личностные УУД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уроке,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позволяет сделать вывод об уровне и динамике личностных результатов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627709"/>
            <a:ext cx="3569253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7414" t="18637" r="40362" b="22445"/>
          <a:stretch/>
        </p:blipFill>
        <p:spPr bwMode="auto">
          <a:xfrm>
            <a:off x="6552480" y="2627710"/>
            <a:ext cx="2781451" cy="4104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Выгнутая влево стрелка 18"/>
          <p:cNvSpPr/>
          <p:nvPr/>
        </p:nvSpPr>
        <p:spPr>
          <a:xfrm rot="16200000" flipH="1">
            <a:off x="5270108" y="1695609"/>
            <a:ext cx="338227" cy="1864204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82945" tIns="41473" rIns="82945" bIns="414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" name="Прямоугольная выноска 1"/>
          <p:cNvSpPr/>
          <p:nvPr/>
        </p:nvSpPr>
        <p:spPr bwMode="auto">
          <a:xfrm>
            <a:off x="4407311" y="5508029"/>
            <a:ext cx="1878079" cy="612068"/>
          </a:xfrm>
          <a:prstGeom prst="wedgeRectCallout">
            <a:avLst>
              <a:gd name="adj1" fmla="val -60509"/>
              <a:gd name="adj2" fmla="val 9392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1" dirty="0" smtClean="0"/>
              <a:t>Номера страниц и заданий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668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9"/>
            <a:ext cx="9405938" cy="103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– инструмент оценки успехов обучающихся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21128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предусматривает оценивание учеником своих достижений, которые он накапливает в школе и за ее пределами.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ходе оформления страниц пособия обучающиеся отмечают свои успехи, используя рисунки, фотографии, подписи, схемы.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25490" t="17235" r="38439" b="21042"/>
          <a:stretch/>
        </p:blipFill>
        <p:spPr bwMode="auto">
          <a:xfrm>
            <a:off x="7200552" y="3610553"/>
            <a:ext cx="2232248" cy="2916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43446" t="19840" r="23368" b="21844"/>
          <a:stretch/>
        </p:blipFill>
        <p:spPr bwMode="auto">
          <a:xfrm>
            <a:off x="503808" y="4482889"/>
            <a:ext cx="1535544" cy="2108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1378" t="21416" r="23487" b="17967"/>
          <a:stretch/>
        </p:blipFill>
        <p:spPr bwMode="auto">
          <a:xfrm>
            <a:off x="1439912" y="3922897"/>
            <a:ext cx="1535544" cy="2119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9"/>
          <a:srcRect l="41669" t="22141" r="23487" b="17604"/>
          <a:stretch/>
        </p:blipFill>
        <p:spPr bwMode="auto">
          <a:xfrm>
            <a:off x="2587067" y="3503503"/>
            <a:ext cx="1566625" cy="2033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0"/>
          <a:srcRect l="52993" t="17060" r="8678" b="9800"/>
          <a:stretch/>
        </p:blipFill>
        <p:spPr bwMode="auto">
          <a:xfrm>
            <a:off x="3698471" y="3131765"/>
            <a:ext cx="1459737" cy="203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1"/>
          <a:srcRect l="25170" t="17435" r="37797" b="17836"/>
          <a:stretch/>
        </p:blipFill>
        <p:spPr bwMode="auto">
          <a:xfrm>
            <a:off x="5585176" y="3131764"/>
            <a:ext cx="2238933" cy="2955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7561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Механизмы оценки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Типовые задачи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(регулятивные, познавательные, коммуникативные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 – используются на каждом уроке по каждому учебному предмету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Комплексные работы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 основе единого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текста –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предварительные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(могут применяться после изучения каждой темы) и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итоговые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(используются после окончания учебного года)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18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03944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Характер (особенности) выполнения типовых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задач (заданий) позволяет оценить уровень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сформированности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УУД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6200000" flipH="1">
            <a:off x="3837397" y="1547568"/>
            <a:ext cx="338227" cy="3096345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82945" tIns="41473" rIns="82945" bIns="414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29498" t="21643" r="42286" b="20641"/>
          <a:stretch/>
        </p:blipFill>
        <p:spPr bwMode="auto">
          <a:xfrm>
            <a:off x="143768" y="3260897"/>
            <a:ext cx="2429765" cy="3471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30140" t="17034" r="27697" b="10020"/>
          <a:stretch/>
        </p:blipFill>
        <p:spPr bwMode="auto">
          <a:xfrm>
            <a:off x="4725129" y="3264854"/>
            <a:ext cx="2336071" cy="3471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8"/>
          <a:srcRect l="24848" t="18636" r="42126" b="23448"/>
          <a:stretch/>
        </p:blipFill>
        <p:spPr bwMode="auto">
          <a:xfrm>
            <a:off x="7272560" y="3260897"/>
            <a:ext cx="2325212" cy="3467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Выгнутая влево стрелка 22"/>
          <p:cNvSpPr/>
          <p:nvPr/>
        </p:nvSpPr>
        <p:spPr>
          <a:xfrm rot="16200000" flipH="1">
            <a:off x="4927193" y="-20572"/>
            <a:ext cx="586277" cy="5976664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82945" tIns="41473" rIns="82945" bIns="414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Прямоугольная выноска 23"/>
          <p:cNvSpPr/>
          <p:nvPr/>
        </p:nvSpPr>
        <p:spPr bwMode="auto">
          <a:xfrm>
            <a:off x="2736056" y="5436021"/>
            <a:ext cx="1878079" cy="612068"/>
          </a:xfrm>
          <a:prstGeom prst="wedgeRectCallout">
            <a:avLst>
              <a:gd name="adj1" fmla="val -60509"/>
              <a:gd name="adj2" fmla="val 93921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600" b="1" dirty="0" smtClean="0"/>
              <a:t>Номера страниц и заданий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6236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Итоговые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комплексные работы на основе единого текста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4" name="Picture 4" descr="Безымянный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812580"/>
            <a:ext cx="1958385" cy="277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Безымянный-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20" y="3139768"/>
            <a:ext cx="2149561" cy="306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Безымянный-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61" y="1857484"/>
            <a:ext cx="1635363" cy="233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Безымянный-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43" y="3464981"/>
            <a:ext cx="1948452" cy="277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Безымянный-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292" y="1861215"/>
            <a:ext cx="1934990" cy="274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11"/>
          <a:srcRect l="43926" t="18036" r="23048" b="20642"/>
          <a:stretch/>
        </p:blipFill>
        <p:spPr bwMode="auto">
          <a:xfrm>
            <a:off x="7776616" y="4007177"/>
            <a:ext cx="1585252" cy="2235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7196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Итоговые комплексные работы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Комплексные работы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предварительные и итоговые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 имеют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несколько вариантов, каждый из которых состоит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 основной и дополнительной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части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Предварительная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итоговая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предусматривает ознакомление детей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требованиями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правилами их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оформления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;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психологическую подготовку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предъявлении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контрольной работы сравнительно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нового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типа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6"/>
          <a:srcRect l="29102" t="21866" r="38390" b="16793"/>
          <a:stretch/>
        </p:blipFill>
        <p:spPr bwMode="auto">
          <a:xfrm>
            <a:off x="6552480" y="2555701"/>
            <a:ext cx="2950395" cy="397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262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1. ВСОКО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–  управленческая модель оценки качества образования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8" t="20738" r="25351" b="20458"/>
          <a:stretch/>
        </p:blipFill>
        <p:spPr bwMode="auto">
          <a:xfrm>
            <a:off x="7776616" y="3635821"/>
            <a:ext cx="2056592" cy="305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30942" t="16834" r="28979" b="9017"/>
          <a:stretch/>
        </p:blipFill>
        <p:spPr bwMode="auto">
          <a:xfrm>
            <a:off x="5472360" y="2796026"/>
            <a:ext cx="2088232" cy="305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44430" t="21077" r="23694" b="16154"/>
          <a:stretch/>
        </p:blipFill>
        <p:spPr bwMode="auto">
          <a:xfrm>
            <a:off x="3096096" y="3837870"/>
            <a:ext cx="2088232" cy="305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45530" t="17636" r="22567" b="20240"/>
          <a:stretch/>
        </p:blipFill>
        <p:spPr bwMode="auto">
          <a:xfrm>
            <a:off x="320104" y="2987749"/>
            <a:ext cx="2095599" cy="3050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50499" t="38477" r="38599" b="41684"/>
          <a:stretch/>
        </p:blipFill>
        <p:spPr bwMode="auto">
          <a:xfrm>
            <a:off x="1583928" y="5387739"/>
            <a:ext cx="1312463" cy="1902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8237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Итоговые комплексные работы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Задания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итоговой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комплексной работы используются в конце учебного года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Выполнение заданий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основной части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доступно, как правило, всем обучающимся,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полученные результаты связаны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 базовым уровнем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требований ООП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дополнительной части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содержатся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задания повышенной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трудности. 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Эти задания соотносятся с разделом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Выпускник получит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возможность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научиться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».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29877" t="20511" r="37925" b="18148"/>
          <a:stretch/>
        </p:blipFill>
        <p:spPr bwMode="auto">
          <a:xfrm>
            <a:off x="7355635" y="2194529"/>
            <a:ext cx="2482102" cy="3169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65" y="3419798"/>
            <a:ext cx="2377208" cy="31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591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Итоговые комплексные работы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системе итоговых комплексных работ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Перспективной начальной школы»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обучающимся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предоставляется право выбора: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способа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комплексной работы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состава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группы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учебного сотрудничества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решения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(выполнять или не выполнять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дополнительную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часть)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заданий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дополнительной части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рамках комплексной работы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обработки результатов итоговых комплексных работ предлагаются ИКТ-технологии.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71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предметных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9" y="147558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Сборники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самостоятельных и контрольных работ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Тетради для проверочных работ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Методические пособия для учителей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(с текстами контрольных работ, итоговых диктантов, изложений, проверочных работ и критериями их оценивания)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Электронные приложения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анализа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511765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предметных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9" y="147558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7474" t="16433" r="30262" b="39679"/>
          <a:stretch/>
        </p:blipFill>
        <p:spPr bwMode="auto">
          <a:xfrm>
            <a:off x="395807" y="1674754"/>
            <a:ext cx="3204345" cy="2753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434" r="44851" b="25251"/>
          <a:stretch/>
        </p:blipFill>
        <p:spPr bwMode="auto">
          <a:xfrm>
            <a:off x="6552480" y="1630040"/>
            <a:ext cx="2952328" cy="40220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24208" t="28457" r="43087" b="39679"/>
          <a:stretch/>
        </p:blipFill>
        <p:spPr bwMode="auto">
          <a:xfrm>
            <a:off x="4018813" y="3419797"/>
            <a:ext cx="2355676" cy="2826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ая выноска 19"/>
          <p:cNvSpPr/>
          <p:nvPr/>
        </p:nvSpPr>
        <p:spPr>
          <a:xfrm>
            <a:off x="569308" y="4606982"/>
            <a:ext cx="2020833" cy="649801"/>
          </a:xfrm>
          <a:prstGeom prst="wedgeRectCallout">
            <a:avLst>
              <a:gd name="adj1" fmla="val -4729"/>
              <a:gd name="adj2" fmla="val -2697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Проверь правильность выполнения задания</a:t>
            </a: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492436" y="2555701"/>
            <a:ext cx="2020833" cy="649801"/>
          </a:xfrm>
          <a:prstGeom prst="wedgeRectCallout">
            <a:avLst>
              <a:gd name="adj1" fmla="val 55100"/>
              <a:gd name="adj2" fmla="val -105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r>
              <a:rPr lang="ru-RU" sz="13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Задание повышенной сложности</a:t>
            </a:r>
            <a:endParaRPr lang="ru-RU" sz="1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1799952" y="5620242"/>
            <a:ext cx="2020833" cy="649801"/>
          </a:xfrm>
          <a:prstGeom prst="wedgeRectCallout">
            <a:avLst>
              <a:gd name="adj1" fmla="val 56105"/>
              <a:gd name="adj2" fmla="val -1337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r>
              <a:rPr lang="ru-RU" sz="13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Выполни задание на отдельном листе</a:t>
            </a:r>
            <a:endParaRPr lang="ru-RU" sz="1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75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предметных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8" y="1443538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26292" t="14027" r="43408" b="30862"/>
          <a:stretch/>
        </p:blipFill>
        <p:spPr bwMode="auto">
          <a:xfrm>
            <a:off x="5832400" y="1488619"/>
            <a:ext cx="3579625" cy="50620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Прямоугольная выноска 23"/>
          <p:cNvSpPr/>
          <p:nvPr/>
        </p:nvSpPr>
        <p:spPr>
          <a:xfrm>
            <a:off x="3456136" y="1979637"/>
            <a:ext cx="2158641" cy="649801"/>
          </a:xfrm>
          <a:prstGeom prst="wedgeRectCallout">
            <a:avLst>
              <a:gd name="adj1" fmla="val 59997"/>
              <a:gd name="adj2" fmla="val -264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Проверочные работы</a:t>
            </a:r>
          </a:p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Диктанты</a:t>
            </a:r>
          </a:p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Тексты для списывания</a:t>
            </a: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3444008" y="3239900"/>
            <a:ext cx="2158641" cy="649801"/>
          </a:xfrm>
          <a:prstGeom prst="wedgeRectCallout">
            <a:avLst>
              <a:gd name="adj1" fmla="val 59997"/>
              <a:gd name="adj2" fmla="val -264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Контрольная работа за 1 полугодие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3444008" y="4715941"/>
            <a:ext cx="2158641" cy="649801"/>
          </a:xfrm>
          <a:prstGeom prst="wedgeRectCallout">
            <a:avLst>
              <a:gd name="adj1" fmla="val 59997"/>
              <a:gd name="adj2" fmla="val -264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Выборочный диктант</a:t>
            </a:r>
          </a:p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Контрольная работа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3409432" y="5888959"/>
            <a:ext cx="2158641" cy="649801"/>
          </a:xfrm>
          <a:prstGeom prst="wedgeRectCallout">
            <a:avLst>
              <a:gd name="adj1" fmla="val 59997"/>
              <a:gd name="adj2" fmla="val -264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Итоговая контрольная работа за год</a:t>
            </a:r>
          </a:p>
        </p:txBody>
      </p:sp>
      <p:pic>
        <p:nvPicPr>
          <p:cNvPr id="29" name="Рисунок 28"/>
          <p:cNvPicPr/>
          <p:nvPr/>
        </p:nvPicPr>
        <p:blipFill rotWithShape="1">
          <a:blip r:embed="rId7"/>
          <a:srcRect l="45370" t="20842" r="24170" b="21443"/>
          <a:stretch/>
        </p:blipFill>
        <p:spPr bwMode="auto">
          <a:xfrm>
            <a:off x="2238371" y="1385376"/>
            <a:ext cx="1171061" cy="153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8"/>
          <a:srcRect l="46973" t="19840" r="23850" b="28657"/>
          <a:stretch/>
        </p:blipFill>
        <p:spPr bwMode="auto">
          <a:xfrm>
            <a:off x="220595" y="4891036"/>
            <a:ext cx="1147541" cy="1550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9"/>
          <a:srcRect l="23246" t="23648" r="36514" b="26252"/>
          <a:stretch/>
        </p:blipFill>
        <p:spPr bwMode="auto">
          <a:xfrm>
            <a:off x="1943968" y="4019661"/>
            <a:ext cx="1184500" cy="1282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Овальная выноска 31"/>
          <p:cNvSpPr/>
          <p:nvPr/>
        </p:nvSpPr>
        <p:spPr>
          <a:xfrm>
            <a:off x="648686" y="5588821"/>
            <a:ext cx="2359957" cy="841656"/>
          </a:xfrm>
          <a:prstGeom prst="wedgeEllipseCallout">
            <a:avLst>
              <a:gd name="adj1" fmla="val 22868"/>
              <a:gd name="adj2" fmla="val -832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Электронное программное средство «Диктант»</a:t>
            </a:r>
          </a:p>
        </p:txBody>
      </p:sp>
      <p:pic>
        <p:nvPicPr>
          <p:cNvPr id="33" name="Рисунок 32"/>
          <p:cNvPicPr/>
          <p:nvPr/>
        </p:nvPicPr>
        <p:blipFill rotWithShape="1">
          <a:blip r:embed="rId10"/>
          <a:srcRect l="45049" t="21643" r="23048" b="24449"/>
          <a:stretch/>
        </p:blipFill>
        <p:spPr bwMode="auto">
          <a:xfrm>
            <a:off x="179694" y="1736382"/>
            <a:ext cx="1111680" cy="1503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1"/>
          <a:srcRect l="44728" t="21242" r="22888" b="24048"/>
          <a:stretch/>
        </p:blipFill>
        <p:spPr bwMode="auto">
          <a:xfrm>
            <a:off x="431798" y="3028430"/>
            <a:ext cx="1105920" cy="1494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12"/>
          <a:srcRect l="45049" t="19239" r="22888" b="21843"/>
          <a:stretch/>
        </p:blipFill>
        <p:spPr bwMode="auto">
          <a:xfrm>
            <a:off x="1828664" y="1979637"/>
            <a:ext cx="1147541" cy="153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9868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1800" y="366713"/>
            <a:ext cx="9433047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4. Оценка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планируемых результатов повышенного уровня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43734" t="25681" r="25138" b="23541"/>
          <a:stretch/>
        </p:blipFill>
        <p:spPr bwMode="auto">
          <a:xfrm>
            <a:off x="7796526" y="4787949"/>
            <a:ext cx="1630603" cy="2237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44282" t="24501" r="21163" b="14700"/>
          <a:stretch/>
        </p:blipFill>
        <p:spPr bwMode="auto">
          <a:xfrm>
            <a:off x="3278034" y="2722023"/>
            <a:ext cx="1547640" cy="2165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45049" t="21643" r="23048" b="24449"/>
          <a:stretch/>
        </p:blipFill>
        <p:spPr bwMode="auto">
          <a:xfrm>
            <a:off x="7344568" y="2364715"/>
            <a:ext cx="1601158" cy="2165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 descr="Безымянный-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06" y="4643933"/>
            <a:ext cx="1592600" cy="226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8"/>
          <a:srcRect l="45049" t="19239" r="22888" b="21843"/>
          <a:stretch/>
        </p:blipFill>
        <p:spPr bwMode="auto">
          <a:xfrm>
            <a:off x="5041106" y="1907629"/>
            <a:ext cx="1647770" cy="2197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3" descr="C:\Documents and Settings\ednachmet\Рабочий стол\Для конференции\Обложки\ВПР\verification-rus-4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5003973"/>
            <a:ext cx="1804037" cy="240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222773" y="4643933"/>
            <a:ext cx="1547640" cy="21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1"/>
          <a:srcRect l="38476" t="26253" r="30583" b="18036"/>
          <a:stretch/>
        </p:blipFill>
        <p:spPr bwMode="auto">
          <a:xfrm>
            <a:off x="461141" y="1763613"/>
            <a:ext cx="1519056" cy="2188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2"/>
          <a:srcRect l="37835" t="26052" r="29942" b="17836"/>
          <a:stretch/>
        </p:blipFill>
        <p:spPr bwMode="auto">
          <a:xfrm>
            <a:off x="1367904" y="2339677"/>
            <a:ext cx="1551332" cy="2161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6250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ФГОС и уровневое оценивание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П.18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Организация образовательной деятельности по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 НОО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может быть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основана на дифференциации содержания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учетом образовательных потребностей и интересов обучающихся, обеспечивающих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углубленное изучение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отдельных учебных предметов, предметных областей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 НОО.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(п. 18 в ред. Приказа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России от 29.12.2014 N 1643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ООП ООО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п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17 в ред. Приказа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России от 29.12.2014 N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1644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08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Примерная ООП НОО и уровневое оценивание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398589"/>
            <a:ext cx="9405937" cy="51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Планируемые предметные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результаты (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п.1.2)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приводятся в двух блоках к каждому разделу учебной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программы: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Ученик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научится: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эту группу включается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знаний и учебных действий,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которая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принципиально необходима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успешного обучения в начальной и основной школе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может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быть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освоена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подавляющим большинством детей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Достижение планируемых результатов этой группы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выносится на итоговую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оценку.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Оценка ведется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помощью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заданий базового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уровня.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Успешное выполнение обучающимися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этих заданий служит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единственным основанием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положительного решения вопроса о возможности перехода на следующий уровень обучения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39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Примерная ООП НОО и уровневое оценивание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Ученик получит возможность научиться: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Этот уровень могут демонстрировать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только отдельные обучающиеся,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имеющие более высокий уровень мотивации и способностей. </a:t>
            </a: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отрабатывается со всеми без исключения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обучающимися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силу повышенной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сложности. 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Частично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задания, ориентированные на оценку достижения этой группы планируемых результатов,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могут включаться в материалы итогового 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657437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Примерная ООП НОО и уровневое оценивание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Ученик получит возможность научиться. 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Цели этого уровня: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-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дать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возможность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обучающимся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продемонстрировать овладение более высокими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(по сравнению с базовым) уровнями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достижений 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выявить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динамику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роста численности группы наиболее подготовленных обучающихся. </a:t>
            </a: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Невыполнение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обучающимися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таких заданий </a:t>
            </a: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является препятствием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для перехода на следующий уровень обучения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</a:t>
            </a: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51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ФЗ «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 образовании в Российской Федерации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04648" y="1685364"/>
            <a:ext cx="9405937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Ст. 28. Компетенция, права, обязанности и ответственность образовательной организации: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13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Проведение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само обследования,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обеспечение функционирования ВСОКО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Осуществление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текущего контроля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успеваемости и промежуточной аттестации обучающихся, установление их форм, периодичности и порядка проведения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11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Индивидуальный учет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результатов освоения обучающимися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97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Примерная ООП НОО и уровневое оценивание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Ученик получит возможность научиться. 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ряде случаев учет достижения планируемых результатов этой группы целесообразно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вести в ходе текущего и промежуточного оценивания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а полученные результаты фиксировать посредством накопительной системы оценки (например, в форме портфеля достижений) и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учитывать при определении итоговой оценки.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Значит, при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организации образовательной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деятельности от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учителя требуется использование </a:t>
            </a: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педагогических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технологий, которые основаны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на дифференциации требований </a:t>
            </a:r>
            <a:r>
              <a:rPr lang="ru-RU" altLang="ru-RU" sz="2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 подготовке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733823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Всероссийские проверочные работы и уровневое оценивание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547589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Математика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Сравнивать </a:t>
            </a: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 обобщать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информацию</a:t>
            </a: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представленную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строках и столбцах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несложных таблиц </a:t>
            </a: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диаграмм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Интерпретировать информацию</a:t>
            </a: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полученную при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проведении несложных исследований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Решать задачи в 3–4 действия</a:t>
            </a:r>
            <a:endParaRPr lang="ru-RU" altLang="ru-RU" sz="2400" b="1" i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Tx/>
              <a:buChar char="-"/>
            </a:pPr>
            <a:endParaRPr lang="ru-RU" altLang="ru-RU" sz="2400" i="1" dirty="0" smtClean="0">
              <a:solidFill>
                <a:srgbClr val="C00000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524338"/>
              </p:ext>
            </p:extLst>
          </p:nvPr>
        </p:nvGraphicFramePr>
        <p:xfrm>
          <a:off x="568767" y="2195661"/>
          <a:ext cx="883335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857"/>
                <a:gridCol w="2502926"/>
                <a:gridCol w="2172025"/>
                <a:gridCol w="25195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Умения, виды деятельности (в соответствии с ФГОС)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Блоки ПООП НОО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выпускник научится /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получит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возможность научиться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Максимальный</a:t>
                      </a:r>
                    </a:p>
                    <a:p>
                      <a:r>
                        <a:rPr lang="ru-RU" dirty="0" smtClean="0"/>
                        <a:t>балл за выполнение 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Примерное</a:t>
                      </a:r>
                    </a:p>
                    <a:p>
                      <a:r>
                        <a:rPr lang="ru-RU" dirty="0" smtClean="0"/>
                        <a:t>время выполнения</a:t>
                      </a:r>
                    </a:p>
                    <a:p>
                      <a:r>
                        <a:rPr lang="ru-RU" dirty="0" smtClean="0"/>
                        <a:t>задания</a:t>
                      </a:r>
                    </a:p>
                    <a:p>
                      <a:r>
                        <a:rPr lang="ru-RU" dirty="0" smtClean="0"/>
                        <a:t>обучающимся</a:t>
                      </a:r>
                    </a:p>
                    <a:p>
                      <a:r>
                        <a:rPr lang="ru-RU" dirty="0" smtClean="0"/>
                        <a:t>(в минутах)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968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Всероссийские проверочные работы и уровневое оценивание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Русский язык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747182"/>
              </p:ext>
            </p:extLst>
          </p:nvPr>
        </p:nvGraphicFramePr>
        <p:xfrm>
          <a:off x="599442" y="2483693"/>
          <a:ext cx="897737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304"/>
                <a:gridCol w="2074454"/>
                <a:gridCol w="1656184"/>
                <a:gridCol w="1800200"/>
                <a:gridCol w="20882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Проверяемые</a:t>
                      </a:r>
                    </a:p>
                    <a:p>
                      <a:r>
                        <a:rPr lang="ru-RU" dirty="0" smtClean="0"/>
                        <a:t>требования</a:t>
                      </a:r>
                    </a:p>
                    <a:p>
                      <a:r>
                        <a:rPr lang="ru-RU" dirty="0" smtClean="0"/>
                        <a:t>(умения)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Блоки ПООП НОО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выпускник научится /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получит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возможность научиться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</a:p>
                    <a:p>
                      <a:r>
                        <a:rPr lang="ru-RU" dirty="0" smtClean="0"/>
                        <a:t>сложности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 базовый - от 1 до 3 баллов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 повышенный (3 балла)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Максимальный</a:t>
                      </a:r>
                    </a:p>
                    <a:p>
                      <a:r>
                        <a:rPr lang="ru-RU" dirty="0" smtClean="0"/>
                        <a:t>балл за выполнение 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Примерное</a:t>
                      </a:r>
                    </a:p>
                    <a:p>
                      <a:r>
                        <a:rPr lang="ru-RU" dirty="0" smtClean="0"/>
                        <a:t>время выполнения</a:t>
                      </a:r>
                    </a:p>
                    <a:p>
                      <a:r>
                        <a:rPr lang="ru-RU" dirty="0" smtClean="0"/>
                        <a:t>задания</a:t>
                      </a:r>
                    </a:p>
                    <a:p>
                      <a:r>
                        <a:rPr lang="ru-RU" dirty="0" smtClean="0"/>
                        <a:t>обучающимся</a:t>
                      </a:r>
                    </a:p>
                    <a:p>
                      <a:r>
                        <a:rPr lang="ru-RU" dirty="0" smtClean="0"/>
                        <a:t>(в минутах)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657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Всероссийские проверочные работы и уровневое оценивание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3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Окружающий мир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Важнейшие природные объекты своей страны, района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Предсказание погоды и ее значение в жизни людей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Внутренний мир человека…</a:t>
            </a:r>
            <a:endParaRPr lang="ru-RU" altLang="ru-RU" sz="2400" b="1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289102"/>
              </p:ext>
            </p:extLst>
          </p:nvPr>
        </p:nvGraphicFramePr>
        <p:xfrm>
          <a:off x="599442" y="2483693"/>
          <a:ext cx="9049384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346"/>
                <a:gridCol w="1602460"/>
                <a:gridCol w="2016224"/>
                <a:gridCol w="316835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 сложности</a:t>
                      </a:r>
                    </a:p>
                    <a:p>
                      <a:r>
                        <a:rPr lang="ru-RU" dirty="0" smtClean="0"/>
                        <a:t>заданий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</a:p>
                    <a:p>
                      <a:r>
                        <a:rPr lang="ru-RU" dirty="0" smtClean="0"/>
                        <a:t>заданий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Максимальный первичный балл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Процент максимального</a:t>
                      </a:r>
                    </a:p>
                    <a:p>
                      <a:r>
                        <a:rPr lang="ru-RU" dirty="0" smtClean="0"/>
                        <a:t>первичного балла за</a:t>
                      </a:r>
                    </a:p>
                    <a:p>
                      <a:r>
                        <a:rPr lang="ru-RU" dirty="0" smtClean="0"/>
                        <a:t>выполнение заданий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Базовый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61,3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Повышенный</a:t>
                      </a:r>
                      <a:endParaRPr lang="ru-RU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38,7</a:t>
                      </a:r>
                      <a:endParaRPr lang="ru-RU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614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31825" y="276951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Программы учебных предметов, курсов  системы «Перспективная начальная школа»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59471" y="1486626"/>
            <a:ext cx="9405937" cy="36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-разработаны на уровнях «научится» и «получит возможность научиться»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предлагают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разные варианты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тематического планирования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включают </a:t>
            </a: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систему заданий формирования УУД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(дополнительный раздел) 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323" t="20641" r="23850" b="16233"/>
          <a:stretch/>
        </p:blipFill>
        <p:spPr bwMode="auto">
          <a:xfrm>
            <a:off x="133040" y="4204718"/>
            <a:ext cx="1080120" cy="155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5" descr="C:\Documents and Settings\ednachmet\Рабочий стол\Для конференции\Обложки\Методика\programbook-math-[1-4]-0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1" y="4972632"/>
            <a:ext cx="1252050" cy="16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2003" t="20641" r="23850" b="17034"/>
          <a:stretch/>
        </p:blipFill>
        <p:spPr bwMode="auto">
          <a:xfrm>
            <a:off x="4416742" y="5089187"/>
            <a:ext cx="1166178" cy="1652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42163" t="20842" r="23690" b="16633"/>
          <a:stretch/>
        </p:blipFill>
        <p:spPr bwMode="auto">
          <a:xfrm>
            <a:off x="5544368" y="4180080"/>
            <a:ext cx="1159189" cy="163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4" descr="C:\Documents and Settings\ednachmet\Рабочий стол\Для конференции\Обложки\Методика\programbook-it-[2-4]-0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5012627"/>
            <a:ext cx="1226655" cy="16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41842" t="20240" r="23850" b="17034"/>
          <a:stretch/>
        </p:blipFill>
        <p:spPr bwMode="auto">
          <a:xfrm>
            <a:off x="7061200" y="4102896"/>
            <a:ext cx="1160200" cy="1652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 descr="C:\Documents and Settings\ednachmet\Рабочий стол\Для конференции\Обложки\Методика\programbook-music-[1-4]-0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5098038"/>
            <a:ext cx="1174318" cy="15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3"/>
          <a:srcRect l="44282" t="24501" r="21163" b="14700"/>
          <a:stretch/>
        </p:blipFill>
        <p:spPr bwMode="auto">
          <a:xfrm>
            <a:off x="1799952" y="4204718"/>
            <a:ext cx="1168875" cy="163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44282" t="23956" r="21454" b="13611"/>
          <a:stretch/>
        </p:blipFill>
        <p:spPr bwMode="auto">
          <a:xfrm>
            <a:off x="3582535" y="4180080"/>
            <a:ext cx="1168875" cy="1627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5"/>
          <a:srcRect l="11222" t="58317" r="77075" b="20641"/>
          <a:stretch/>
        </p:blipFill>
        <p:spPr bwMode="auto">
          <a:xfrm>
            <a:off x="2377810" y="4987743"/>
            <a:ext cx="1182033" cy="1669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5"/>
          <a:srcRect l="50660" t="58918" r="38759" b="20641"/>
          <a:stretch/>
        </p:blipFill>
        <p:spPr bwMode="auto">
          <a:xfrm>
            <a:off x="8632470" y="4102896"/>
            <a:ext cx="1128164" cy="1642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130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«Перспективная начальная школа»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47589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Математика 1 класс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Ученик получит возможность научиться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понимать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количественный и порядковый смысл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числа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понимать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распознавать количественный смысл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сложения и вычитания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воспроизводить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переместительное свойство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сложения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воспроизводить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правила прибавления числа к сумме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суммы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 числу, вычитания числа из суммы и суммы из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числа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воспроизводить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правила сложения и вычитания с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нулем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использовать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«инструментальную» таблицу сложения для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выполнения сложения однозначных чисел и соответствующих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случаев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вычитания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устанавливать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взаимное расположение прямых, кривых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линий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прямой и кривой линии на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плоскости и т.д.</a:t>
            </a:r>
          </a:p>
        </p:txBody>
      </p:sp>
    </p:spTree>
    <p:extLst>
      <p:ext uri="{BB962C8B-B14F-4D97-AF65-F5344CB8AC3E}">
        <p14:creationId xmlns:p14="http://schemas.microsoft.com/office/powerpoint/2010/main" val="3805456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«Перспективная начальная школа»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47589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Русский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язык 1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класс</a:t>
            </a: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Раздел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«Орфоэпия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Ученик </a:t>
            </a:r>
            <a:r>
              <a:rPr lang="ru-RU" altLang="ru-RU" sz="2400" b="1" i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получит возможность научиться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соблюдать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известные орфоэпические нормы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речи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устному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повседневному общению со сверстниками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взрослыми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соблюдением норм речевого этикета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2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19321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Типовые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задачи - механизм уровневого оценивания </a:t>
            </a:r>
            <a:r>
              <a:rPr lang="ru-RU" altLang="ru-RU" sz="2800" b="1" dirty="0" err="1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Математика (А.Л. Чекин)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(фрагмент примерной программы по учебному предмету)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заданий,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ориентированных 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формирование УУД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Условные обозначения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(ч. 1) — 16 (2), 17 (4), 27 (5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)…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 (ч. 2) — 39 (2), 44 (1), 68 (2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)… -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указание на то, в какой части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учебника, на каких страницах и под каким номером есть задания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, отвечающие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заявленному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требованию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 (ч. 1) — 29 (2), 30 (1) и т.п. —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полужирный шрифт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указывает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на задания повышенной трудности.</a:t>
            </a:r>
          </a:p>
        </p:txBody>
      </p:sp>
    </p:spTree>
    <p:extLst>
      <p:ext uri="{BB962C8B-B14F-4D97-AF65-F5344CB8AC3E}">
        <p14:creationId xmlns:p14="http://schemas.microsoft.com/office/powerpoint/2010/main" val="1615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Задания базового и повышенного уровня для оценки </a:t>
            </a:r>
            <a:r>
              <a:rPr lang="ru-RU" altLang="ru-RU" sz="2800" b="1" dirty="0" err="1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Задание базового уровня: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Прочитай текст и ответь на вопросы. Определи, какой это текст. Отметь ответ. Объясни свой ответ, указав одну из особенностей текста.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Дополнительное задание повышенного уровня: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Поясни свой ответ, перечислив три важные особенности текста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4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Задания базового и повышенного уровня для оценки </a:t>
            </a:r>
            <a:r>
              <a:rPr lang="ru-RU" altLang="ru-RU" sz="2800" b="1" dirty="0" err="1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Задание базового уровня: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Озаглавь прочитанный текст. Выпиши из текста предложение… Восстанови последовательность событий.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и ответь на вопросы. Определи, какой это текст. Отметь ответ. Объясни свой ответ, указав одну из особенностей текста.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Задание повышенного уровня: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Раздели текст на три части и озаглавь каждую из них.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96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ВСОКО: анализ определения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59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– внутренняя (т.е.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«собственно школьная»)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– система (совокупность взаимосвязанных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      элементов)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– оценки (сличения, сопоставления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       с эталоном)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– качества образования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Ст</a:t>
            </a: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. 2. ФЗ:  </a:t>
            </a:r>
            <a:r>
              <a:rPr lang="ru-RU" altLang="ru-RU" sz="2000" b="1" dirty="0" smtClean="0">
                <a:latin typeface="Segoe UI" pitchFamily="34" charset="0"/>
                <a:cs typeface="Segoe UI" pitchFamily="34" charset="0"/>
              </a:rPr>
              <a:t>«Качество образования» 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– комплексная </a:t>
            </a: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характеристика образовательной деятельности; подготовки 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обучающегося, выражающей степень соответствия ФГОС и (или) потребностям физического или юридического лица, в </a:t>
            </a:r>
            <a:r>
              <a:rPr lang="ru-RU" altLang="ru-RU" sz="2000" dirty="0" err="1">
                <a:latin typeface="Segoe UI" pitchFamily="34" charset="0"/>
                <a:cs typeface="Segoe UI" pitchFamily="34" charset="0"/>
              </a:rPr>
              <a:t>т.ч</a:t>
            </a:r>
            <a:r>
              <a:rPr lang="ru-RU" altLang="ru-RU" sz="2000" dirty="0">
                <a:latin typeface="Segoe UI" pitchFamily="34" charset="0"/>
                <a:cs typeface="Segoe UI" pitchFamily="34" charset="0"/>
              </a:rPr>
              <a:t>. степень достижения планируемых результатов </a:t>
            </a:r>
            <a:r>
              <a:rPr lang="ru-RU" altLang="ru-RU" sz="2000" dirty="0" smtClean="0">
                <a:latin typeface="Segoe UI" pitchFamily="34" charset="0"/>
                <a:cs typeface="Segoe UI" pitchFamily="34" charset="0"/>
              </a:rPr>
              <a:t>ООП</a:t>
            </a:r>
            <a:endParaRPr lang="ru-RU" altLang="ru-RU" sz="2000" dirty="0"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10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ВСОКО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это новый уровень развития ВШК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8" t="20738" r="25351" b="20458"/>
          <a:stretch/>
        </p:blipFill>
        <p:spPr bwMode="auto">
          <a:xfrm>
            <a:off x="8354292" y="1655763"/>
            <a:ext cx="1463309" cy="20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0339" t="31062" r="38439" b="48497"/>
          <a:stretch/>
        </p:blipFill>
        <p:spPr bwMode="auto">
          <a:xfrm>
            <a:off x="7488584" y="2411685"/>
            <a:ext cx="1314822" cy="1844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Стрелка вниз 18"/>
          <p:cNvSpPr/>
          <p:nvPr/>
        </p:nvSpPr>
        <p:spPr bwMode="auto">
          <a:xfrm>
            <a:off x="4181573" y="5436021"/>
            <a:ext cx="1055837" cy="2880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86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Примеры заданий дополнительной части итоговых комплексных работ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 класс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6893" t="34068" r="36354" b="27455"/>
          <a:stretch/>
        </p:blipFill>
        <p:spPr bwMode="auto">
          <a:xfrm>
            <a:off x="1682884" y="2267669"/>
            <a:ext cx="6903767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9323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Примеры заданий дополнительной части итоговых комплексных работ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 класс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7950" t="18838" r="35612" b="22645"/>
          <a:stretch/>
        </p:blipFill>
        <p:spPr bwMode="auto">
          <a:xfrm>
            <a:off x="2333711" y="2211078"/>
            <a:ext cx="5602113" cy="438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204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Примеры заданий дополнительной части итоговых комплексных работ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 класс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11383" t="35471" r="37797" b="32665"/>
          <a:stretch/>
        </p:blipFill>
        <p:spPr bwMode="auto">
          <a:xfrm>
            <a:off x="957509" y="2407013"/>
            <a:ext cx="8347894" cy="4187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2856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182939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Примеры заданий дополнительной части итоговых комплексных работ на основе единого текста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47589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 класс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15069" t="13427" r="43408" b="15430"/>
          <a:stretch/>
        </p:blipFill>
        <p:spPr bwMode="auto">
          <a:xfrm>
            <a:off x="3372968" y="1974598"/>
            <a:ext cx="3611560" cy="4752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610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предметных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результатов повышенного уровня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8" y="1443538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Тетрадь для проверочных работ 1 класс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Дополнительная часть: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8. Кто из героинь – березка или сосна, - по-твоему, любознательная? Нужное обведи.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9. Этот текст: а) сказка; б)рассказ; в)небылица? Нужное обведи.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35" name="Рисунок 34"/>
          <p:cNvPicPr/>
          <p:nvPr/>
        </p:nvPicPr>
        <p:blipFill rotWithShape="1">
          <a:blip r:embed="rId6"/>
          <a:srcRect l="36713" t="24851" r="29942" b="16031"/>
          <a:stretch/>
        </p:blipFill>
        <p:spPr bwMode="auto">
          <a:xfrm>
            <a:off x="7878679" y="1848252"/>
            <a:ext cx="1666025" cy="2363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6299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Оценка предметных результатов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8" y="1443538"/>
            <a:ext cx="9405937" cy="48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Проверочная работа 2, 3 класс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Раздел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«Фонетика и графика»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Объект оценивания (умения):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Различать мягкие и твердые согласные звуки и буквы, которые их обозначают (1 балл)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Характеризовать звуковой и буквенный состав слова (2 балла)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Проверочная работа 4 класс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i="1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Найди слова, которые начинаются с гласного звука. Подчеркни первые буквы этих слов (2 балла)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9" name="Рисунок 28"/>
          <p:cNvPicPr/>
          <p:nvPr/>
        </p:nvPicPr>
        <p:blipFill rotWithShape="1">
          <a:blip r:embed="rId6"/>
          <a:srcRect l="45370" t="20842" r="24170" b="21443"/>
          <a:stretch/>
        </p:blipFill>
        <p:spPr bwMode="auto">
          <a:xfrm>
            <a:off x="8496696" y="1461858"/>
            <a:ext cx="1171061" cy="153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7"/>
          <a:srcRect l="45049" t="19239" r="22888" b="21843"/>
          <a:stretch/>
        </p:blipFill>
        <p:spPr bwMode="auto">
          <a:xfrm>
            <a:off x="7128544" y="1461858"/>
            <a:ext cx="1147541" cy="1530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556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52740" y="157482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«Поурочное планирование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 для уровневой оценки достижений обучающихся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75102" y="1649505"/>
            <a:ext cx="9593532" cy="515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800" dirty="0">
              <a:latin typeface="Segoe UI Light" pitchFamily="32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6"/>
          <a:srcRect l="45291" t="21846" r="23448" b="17692"/>
          <a:stretch/>
        </p:blipFill>
        <p:spPr bwMode="auto">
          <a:xfrm>
            <a:off x="169580" y="1674590"/>
            <a:ext cx="1521388" cy="2084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7"/>
          <a:srcRect l="44568" t="23247" r="24812" b="19639"/>
          <a:stretch/>
        </p:blipFill>
        <p:spPr bwMode="auto">
          <a:xfrm>
            <a:off x="3785263" y="3958696"/>
            <a:ext cx="1386605" cy="2086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8"/>
          <a:srcRect l="45045" t="22461" r="23571" b="18769"/>
          <a:stretch/>
        </p:blipFill>
        <p:spPr bwMode="auto">
          <a:xfrm>
            <a:off x="1871960" y="2196390"/>
            <a:ext cx="1547860" cy="2192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9"/>
          <a:srcRect l="45414" t="22461" r="23571" b="18308"/>
          <a:stretch/>
        </p:blipFill>
        <p:spPr bwMode="auto">
          <a:xfrm>
            <a:off x="3729632" y="1543937"/>
            <a:ext cx="1547860" cy="2185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/>
          <p:cNvPicPr/>
          <p:nvPr/>
        </p:nvPicPr>
        <p:blipFill rotWithShape="1">
          <a:blip r:embed="rId10"/>
          <a:srcRect l="54989" t="15230" r="5734" b="10821"/>
          <a:stretch/>
        </p:blipFill>
        <p:spPr bwMode="auto">
          <a:xfrm>
            <a:off x="5616376" y="1763613"/>
            <a:ext cx="1521387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/>
          <p:cNvPicPr/>
          <p:nvPr/>
        </p:nvPicPr>
        <p:blipFill rotWithShape="1">
          <a:blip r:embed="rId11"/>
          <a:srcRect l="54667" t="15431" r="5895" b="11222"/>
          <a:stretch/>
        </p:blipFill>
        <p:spPr bwMode="auto">
          <a:xfrm>
            <a:off x="6617234" y="3000386"/>
            <a:ext cx="1440160" cy="2080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2"/>
          <a:srcRect l="55608" t="17035" r="3365" b="7013"/>
          <a:stretch/>
        </p:blipFill>
        <p:spPr bwMode="auto">
          <a:xfrm>
            <a:off x="104174" y="3958698"/>
            <a:ext cx="1438598" cy="2086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/>
          <p:nvPr/>
        </p:nvPicPr>
        <p:blipFill rotWithShape="1">
          <a:blip r:embed="rId13"/>
          <a:srcRect l="54026" t="15230" r="5894" b="11223"/>
          <a:stretch/>
        </p:blipFill>
        <p:spPr bwMode="auto">
          <a:xfrm>
            <a:off x="1870536" y="4643933"/>
            <a:ext cx="1471438" cy="2087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/>
          <p:cNvPicPr/>
          <p:nvPr/>
        </p:nvPicPr>
        <p:blipFill rotWithShape="1">
          <a:blip r:embed="rId14"/>
          <a:srcRect l="54667" t="14228" r="5895" b="10221"/>
          <a:stretch/>
        </p:blipFill>
        <p:spPr bwMode="auto">
          <a:xfrm>
            <a:off x="5355709" y="4185465"/>
            <a:ext cx="1440160" cy="2103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15"/>
          <a:srcRect l="54348" t="14028" r="6696" b="9619"/>
          <a:stretch/>
        </p:blipFill>
        <p:spPr bwMode="auto">
          <a:xfrm>
            <a:off x="8138757" y="1649506"/>
            <a:ext cx="1547859" cy="2167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/>
          <p:cNvPicPr/>
          <p:nvPr/>
        </p:nvPicPr>
        <p:blipFill rotWithShape="1">
          <a:blip r:embed="rId16"/>
          <a:srcRect l="53546" t="14028" r="6054" b="9820"/>
          <a:stretch/>
        </p:blipFill>
        <p:spPr bwMode="auto">
          <a:xfrm>
            <a:off x="8162901" y="4139877"/>
            <a:ext cx="1547859" cy="2165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1816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1800" y="366713"/>
            <a:ext cx="9433047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Оценка достижений младших школьников во внеурочной деятельности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431800" y="3153219"/>
            <a:ext cx="1333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1376048" y="3824992"/>
            <a:ext cx="13430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2232000" y="4918961"/>
            <a:ext cx="13430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52993" t="17060" r="8678" b="9800"/>
          <a:stretch/>
        </p:blipFill>
        <p:spPr bwMode="auto">
          <a:xfrm>
            <a:off x="8497292" y="3171924"/>
            <a:ext cx="1473370" cy="2000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8"/>
          <a:srcRect l="29658" t="32866" r="48218" b="27856"/>
          <a:stretch/>
        </p:blipFill>
        <p:spPr bwMode="auto">
          <a:xfrm>
            <a:off x="4068204" y="5438697"/>
            <a:ext cx="1368152" cy="1958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03" y="5364013"/>
            <a:ext cx="147337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3175621"/>
            <a:ext cx="2921268" cy="194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680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8944" y="1636373"/>
            <a:ext cx="9896874" cy="47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2" charset="0"/>
              </a:rPr>
              <a:t>Серия «Внеурочная деятельность»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800" dirty="0">
              <a:latin typeface="Segoe UI Light" pitchFamily="32" charset="0"/>
            </a:endParaRPr>
          </a:p>
        </p:txBody>
      </p:sp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15776" y="157482"/>
            <a:ext cx="9842902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Оценка </a:t>
            </a:r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достижений </a:t>
            </a:r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 пяти обязательным направлениям развития младшего школьника</a:t>
            </a:r>
            <a:endParaRPr lang="ru-RU" altLang="ru-RU" sz="32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5384" t="24680" r="21411" b="14902"/>
          <a:stretch/>
        </p:blipFill>
        <p:spPr bwMode="auto">
          <a:xfrm>
            <a:off x="497149" y="1720241"/>
            <a:ext cx="1664899" cy="2419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5128" t="25321" r="20897" b="14742"/>
          <a:stretch/>
        </p:blipFill>
        <p:spPr bwMode="auto">
          <a:xfrm>
            <a:off x="2291690" y="2962738"/>
            <a:ext cx="1751358" cy="2545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3121" t="22686" r="23341" b="17605"/>
          <a:stretch/>
        </p:blipFill>
        <p:spPr bwMode="auto">
          <a:xfrm>
            <a:off x="4256142" y="4179203"/>
            <a:ext cx="1720274" cy="2449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52745" t="14026" r="4611" b="9821"/>
          <a:stretch/>
        </p:blipFill>
        <p:spPr bwMode="auto">
          <a:xfrm>
            <a:off x="5328343" y="1823428"/>
            <a:ext cx="1737341" cy="2532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4166" t="25481" r="21411" b="14421"/>
          <a:stretch/>
        </p:blipFill>
        <p:spPr bwMode="auto">
          <a:xfrm>
            <a:off x="7488584" y="2785107"/>
            <a:ext cx="1944216" cy="2815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2566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«Изучение природы родного края»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33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4" t="14519" r="2725" b="4173"/>
          <a:stretch>
            <a:fillRect/>
          </a:stretch>
        </p:blipFill>
        <p:spPr bwMode="auto">
          <a:xfrm>
            <a:off x="411212" y="1685365"/>
            <a:ext cx="2057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2" t="15063" r="2870" b="3993"/>
          <a:stretch>
            <a:fillRect/>
          </a:stretch>
        </p:blipFill>
        <p:spPr bwMode="auto">
          <a:xfrm>
            <a:off x="2592040" y="2699717"/>
            <a:ext cx="21050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3611" r="2870" b="4720"/>
          <a:stretch>
            <a:fillRect/>
          </a:stretch>
        </p:blipFill>
        <p:spPr bwMode="auto">
          <a:xfrm>
            <a:off x="4824288" y="3886200"/>
            <a:ext cx="19907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329565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1341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/>
          <p:cNvPicPr/>
          <p:nvPr/>
        </p:nvPicPr>
        <p:blipFill rotWithShape="1">
          <a:blip r:embed="rId9"/>
          <a:srcRect l="38184" t="24501" r="29875" b="15608"/>
          <a:stretch/>
        </p:blipFill>
        <p:spPr bwMode="auto">
          <a:xfrm>
            <a:off x="7254100" y="2051645"/>
            <a:ext cx="2119332" cy="2846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7411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Госпрограмма РФ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«Развитие образования» на 2013/20 годы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Требования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надежность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технологичность процедур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 качества образовательных результатов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формирование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культуры оценки качества образования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создание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системы анализа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информации об индивидуальных образовательных достижениях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школьников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Данные требования могут использоваться при создании и реализации системы оценки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4320231" y="4643933"/>
            <a:ext cx="1055837" cy="2880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«За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страницами учебника математики»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685" t="22686" r="23631" b="17968"/>
          <a:stretch/>
        </p:blipFill>
        <p:spPr bwMode="auto">
          <a:xfrm>
            <a:off x="3941880" y="2241309"/>
            <a:ext cx="2115902" cy="3007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658" t="32866" r="48218" b="27856"/>
          <a:stretch/>
        </p:blipFill>
        <p:spPr bwMode="auto">
          <a:xfrm>
            <a:off x="1511920" y="2264773"/>
            <a:ext cx="2115902" cy="3028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139" t="33267" r="48218" b="28056"/>
          <a:stretch/>
        </p:blipFill>
        <p:spPr bwMode="auto">
          <a:xfrm>
            <a:off x="6408464" y="2294179"/>
            <a:ext cx="2115902" cy="3010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8340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52740" y="157482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Серия «Школьная олимпиада» (математика) + справочники</a:t>
            </a:r>
            <a:endParaRPr lang="ru-RU" altLang="ru-RU" sz="2800" b="1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32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649506"/>
            <a:ext cx="9824866" cy="47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800" dirty="0">
              <a:solidFill>
                <a:schemeClr val="tx1"/>
              </a:solidFill>
              <a:latin typeface="Segoe UI Light" pitchFamily="32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6" y="1547589"/>
            <a:ext cx="1560111" cy="208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7"/>
          <a:srcRect l="43734" t="25681" r="25138" b="23541"/>
          <a:stretch/>
        </p:blipFill>
        <p:spPr bwMode="auto">
          <a:xfrm>
            <a:off x="3098000" y="1881681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92" y="2096709"/>
            <a:ext cx="1585269" cy="211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9"/>
          <a:srcRect l="53546" t="13828" r="6215" b="10621"/>
          <a:stretch/>
        </p:blipFill>
        <p:spPr bwMode="auto">
          <a:xfrm>
            <a:off x="3392338" y="4211885"/>
            <a:ext cx="1440160" cy="2107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/>
          <p:cNvPicPr/>
          <p:nvPr/>
        </p:nvPicPr>
        <p:blipFill rotWithShape="1">
          <a:blip r:embed="rId10"/>
          <a:srcRect l="53065" t="13828" r="7978" b="9419"/>
          <a:stretch/>
        </p:blipFill>
        <p:spPr bwMode="auto">
          <a:xfrm>
            <a:off x="1314828" y="3777456"/>
            <a:ext cx="1440160" cy="2107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1"/>
          <a:srcRect l="45530" t="21443" r="22086" b="19038"/>
          <a:stretch/>
        </p:blipFill>
        <p:spPr bwMode="auto">
          <a:xfrm>
            <a:off x="6011826" y="4421652"/>
            <a:ext cx="1440160" cy="2010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/>
          <p:nvPr/>
        </p:nvPicPr>
        <p:blipFill rotWithShape="1">
          <a:blip r:embed="rId12"/>
          <a:srcRect l="50340" t="16232" r="6054" b="12625"/>
          <a:stretch/>
        </p:blipFill>
        <p:spPr bwMode="auto">
          <a:xfrm>
            <a:off x="7632600" y="1823830"/>
            <a:ext cx="1412280" cy="2091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/>
          <p:cNvPicPr/>
          <p:nvPr/>
        </p:nvPicPr>
        <p:blipFill rotWithShape="1">
          <a:blip r:embed="rId13"/>
          <a:srcRect l="53225" t="19439" r="3490" b="9619"/>
          <a:stretch/>
        </p:blipFill>
        <p:spPr bwMode="auto">
          <a:xfrm>
            <a:off x="8338740" y="4327174"/>
            <a:ext cx="1331704" cy="2069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651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80963" y="1587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52740" y="157482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«Школьная олимпиада» (русский язык, окружающий мир)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75102" y="1649505"/>
            <a:ext cx="9593532" cy="501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800" dirty="0">
              <a:latin typeface="Segoe UI Light" pitchFamily="32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42953" t="24460" r="24802" b="22001"/>
          <a:stretch/>
        </p:blipFill>
        <p:spPr bwMode="auto">
          <a:xfrm>
            <a:off x="214683" y="4283710"/>
            <a:ext cx="1585269" cy="210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7"/>
          <a:srcRect l="54521" t="20308" r="4372" b="11538"/>
          <a:stretch/>
        </p:blipFill>
        <p:spPr bwMode="auto">
          <a:xfrm>
            <a:off x="1829896" y="2843733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8"/>
          <a:srcRect l="42583" t="23999" r="23940" b="19385"/>
          <a:stretch/>
        </p:blipFill>
        <p:spPr bwMode="auto">
          <a:xfrm>
            <a:off x="3770440" y="2042549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4427909"/>
            <a:ext cx="1590204" cy="21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/>
          <a:srcRect l="45049" t="22645" r="23208" b="21844"/>
          <a:stretch/>
        </p:blipFill>
        <p:spPr bwMode="auto">
          <a:xfrm>
            <a:off x="6480472" y="2731113"/>
            <a:ext cx="1570043" cy="2099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31"/>
          <p:cNvPicPr/>
          <p:nvPr/>
        </p:nvPicPr>
        <p:blipFill rotWithShape="1">
          <a:blip r:embed="rId11"/>
          <a:srcRect l="51783" t="16633" r="6215" b="12825"/>
          <a:stretch/>
        </p:blipFill>
        <p:spPr bwMode="auto">
          <a:xfrm>
            <a:off x="8050515" y="1475581"/>
            <a:ext cx="1570043" cy="2099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0010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1800" y="366713"/>
            <a:ext cx="9433047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5.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Возможности электронных ресурсов для оценки планируемых результатов</a:t>
            </a:r>
          </a:p>
        </p:txBody>
      </p:sp>
      <p:pic>
        <p:nvPicPr>
          <p:cNvPr id="5" name="Picture 7" descr="C:\Documents and Settings\ednachmet\Рабочий стол\Для конференции\Обложки\Учебники\j_rus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92" y="2650078"/>
            <a:ext cx="1583457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ednachmet\Рабочий стол\Для конференции\Обложки\Тетради\workbook-azb-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57" y="3804785"/>
            <a:ext cx="1883909" cy="25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ednachmet\Рабочий стол\Для конференции\Обложки\Диктанты\dictation-rus-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3910131"/>
            <a:ext cx="1842505" cy="24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Documents and Settings\ednachmet\Рабочий стол\Для конференции\Обложки\Тренажеры\testbook-world-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11" y="2617633"/>
            <a:ext cx="1764197" cy="25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ednachmet\Рабочий стол\Для конференции\Обложки\ВПР\dictation-math-4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818" y="4287469"/>
            <a:ext cx="1842505" cy="24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ednachmet\Рабочий стол\Для конференции\Обложки\Итоговые работы\ipad_lit_cover_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00" y="2576448"/>
            <a:ext cx="1656184" cy="245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3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anose="020B0502040204020203" pitchFamily="34" charset="0"/>
              </a:rPr>
              <a:t>Особенности оценки с использованием электронных ресурсов: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57434" y="1482136"/>
            <a:ext cx="94059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Индивидуальный характер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оценивания (возможен групповой и коллективный)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Оперативность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оценивания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Объективность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оценивания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Наличие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«права на ошибку»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Многообразие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форм и наглядности оценивания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Широкие возможности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для самоконтроля и другие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37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anose="020B0502040204020203" pitchFamily="34" charset="0"/>
              </a:rPr>
              <a:t>Электронная форма учебника как инструмент оценивания достижений включает: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475582"/>
            <a:ext cx="94059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0752" y="1907629"/>
            <a:ext cx="2592288" cy="309634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Содержание, соответствующее печатной форме учебника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68504" y="1916722"/>
            <a:ext cx="2592288" cy="30963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Средства контроля и самоконтроля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23531" y="1916722"/>
            <a:ext cx="2592288" cy="309634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Мультимедийные и (или) интерактивные элементы (видеоролики, презентации, интерактивные карты…)</a:t>
            </a:r>
          </a:p>
        </p:txBody>
      </p:sp>
    </p:spTree>
    <p:extLst>
      <p:ext uri="{BB962C8B-B14F-4D97-AF65-F5344CB8AC3E}">
        <p14:creationId xmlns:p14="http://schemas.microsoft.com/office/powerpoint/2010/main" val="4243992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Электронные формы учебников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(начальная школа)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7" descr="C:\Documents and Settings\ednachmet\Рабочий стол\Для конференции\Обложки\Учебники\j_rus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8" y="1967255"/>
            <a:ext cx="1583457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Documents and Settings\ednachmet\Рабочий стол\Для конференции\Обложки\Учебники\book-world-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02" y="1502953"/>
            <a:ext cx="1674185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ednachmet\Рабочий стол\Для конференции\Обложки\Учебники\book-art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12" y="1533433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Учебники\book-math-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10" y="1835621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Documents and Settings\ednachmet\Рабочий стол\Для конференции\Обложки\Учебники\j_lit4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09" y="4541663"/>
            <a:ext cx="1439441" cy="20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Documents and Settings\ednachmet\Рабочий стол\Для конференции\Обложки\Учебники\j_teh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3549014"/>
            <a:ext cx="1479937" cy="21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Documents and Settings\ednachmet\Рабочий стол\Для конференции\Обложки\Учебники\j_muz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05" y="4436642"/>
            <a:ext cx="1511449" cy="22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Documents and Settings\ednachmet\Рабочий стол\Для конференции\Обложки\Учебники\book-eng-2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36" y="3717032"/>
            <a:ext cx="1717803" cy="22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01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Тетради для самостоятельной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работы в электронной форме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6" descr="C:\Documents and Settings\ednachmet\Рабочий стол\Для конференции\Обложки\Тетради\workbook-azb-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1491213"/>
            <a:ext cx="2186419" cy="29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етради\workbook-eng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60867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Тетради\workbook-world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2106234" cy="28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ednachmet\Рабочий стол\Для конференции\Обложки\Тетради\workbook-math-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3262"/>
            <a:ext cx="2097725" cy="27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ednachmet\Рабочий стол\Для конференции\Обложки\Тетради\workbook-lit-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484784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0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Диктанты (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тренировочные и контрольные)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Диктанты\dictation-rus-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213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Диктанты\dictation-rus-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86" y="288350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Диктанты\dictation-rus-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161114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5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Тренажеры (электронные тесты)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Тренажеры\testbook-eng-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7" y="1481637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ренажеры\testbook-lit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1475477"/>
            <a:ext cx="1858248" cy="24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Documents and Settings\ednachmet\Рабочий стол\Для конференции\Обложки\Тренажеры\testbook-math-3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475477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Documents and Settings\ednachmet\Рабочий стол\Для конференции\Обложки\Тренажеры\testbook-world-4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64" y="4178577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Documents and Settings\ednachmet\Рабочий стол\Для конференции\Обложки\Тренажеры\testbook-rus-3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4197190"/>
            <a:ext cx="1858248" cy="24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9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251445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0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Приказ </a:t>
            </a:r>
            <a:r>
              <a:rPr lang="ru-RU" altLang="ru-RU" sz="2000" b="1" dirty="0" err="1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Минобрнауки</a:t>
            </a:r>
            <a:r>
              <a:rPr lang="ru-RU" altLang="ru-RU" sz="20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000" b="1" dirty="0" smtClean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0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от </a:t>
            </a:r>
            <a:r>
              <a:rPr lang="ru-RU" altLang="ru-RU" sz="2000" b="1" dirty="0" smtClean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05.12.14 </a:t>
            </a:r>
            <a:r>
              <a:rPr lang="ru-RU" altLang="ru-RU" sz="20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№ </a:t>
            </a:r>
            <a:r>
              <a:rPr lang="ru-RU" altLang="ru-RU" sz="2000" b="1" dirty="0" smtClean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1547 «</a:t>
            </a:r>
            <a:r>
              <a:rPr lang="ru-RU" altLang="ru-RU" sz="2000" b="1" dirty="0">
                <a:solidFill>
                  <a:srgbClr val="255997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 утверждении Перечня показателей, характеризующих деятельность образовательных организаций»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6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Открытость и доступность информации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(сайт, электронная почта)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Комфортность условий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(МТБ, условия для индивидуальной работы, творческого развития)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Доброжелательность, вежливость, компетентность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работников (по оценке получателей образовательных услуг 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Удовлетворенность качеством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образования получателями образовательных услуг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Данные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показатели могут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использоваться при создании и реализации системы оценки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>
            <a:off x="4143212" y="5022938"/>
            <a:ext cx="1055837" cy="2880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57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Электронные ресурсы для подготовки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 итоговой работе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Итоговые работы\ipad_lit_cover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1556792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Итоговые работы\ipad_math_cover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9" y="1556792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ednachmet\Рабочий стол\Для конференции\Обложки\Итоговые работы\ipad_world_cover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3545388"/>
            <a:ext cx="1921396" cy="2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Итоговые работы\ipad_rus_cover_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419797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6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Подготовка  к всероссийской проверочной работе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ВПР\dictation-math-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0" y="1655763"/>
            <a:ext cx="2642815" cy="35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ВПР\verification-rus-4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52" y="1644039"/>
            <a:ext cx="2642816" cy="35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ВПР\dictation-world-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1644039"/>
            <a:ext cx="2656996" cy="35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23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учителя» - материалы для самооценки достижений учителя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35590" t="24448" r="29781" b="15832"/>
          <a:stretch/>
        </p:blipFill>
        <p:spPr bwMode="auto">
          <a:xfrm>
            <a:off x="3568383" y="1763612"/>
            <a:ext cx="3141241" cy="4517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7172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 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Материалы направлены: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самооценку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достижений, профессиональных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деловых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качеств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осмысление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проблем и способов их решения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учителями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начальной школы в </a:t>
            </a:r>
            <a:r>
              <a:rPr lang="ru-RU" altLang="ru-RU" sz="2400">
                <a:latin typeface="Segoe UI" pitchFamily="34" charset="0"/>
                <a:cs typeface="Segoe UI" pitchFamily="34" charset="0"/>
              </a:rPr>
              <a:t>условиях </a:t>
            </a:r>
            <a:r>
              <a:rPr lang="ru-RU" altLang="ru-RU" sz="2400" smtClean="0">
                <a:latin typeface="Segoe UI" pitchFamily="34" charset="0"/>
                <a:cs typeface="Segoe UI" pitchFamily="34" charset="0"/>
              </a:rPr>
              <a:t>внедрения национальной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системы учительского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роста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фиксацию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результатов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непрерывного профессионального образования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разработку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планов, определение перспектив собственного развития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14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Содержательную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основу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составляют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должностные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обязанности учителя, соответствующие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ЕКС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требования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профессионального стандарта «Педагог».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1000" b="1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может быть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предъявлен: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прохождении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аттестации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участии в профессиональных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конкурсах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ходе  получения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грантов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ходе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анализа эффективности реализации ООП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69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7423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Содержание Дневника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2062" y="1373306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1. Персональная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страница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педагога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2. Алгоритм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заполнения дневника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3. Самооценка достижений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 профессионального развития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педагога по направлениям: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развития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школы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начального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общего образования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Рабочие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учебных предметов,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Программы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курсов внеурочной деятельности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Урок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– основная форма реализации  программных требований воспитания и образования обучающихся</a:t>
            </a:r>
            <a:r>
              <a:rPr lang="ru-RU" altLang="ru-RU" sz="2400" dirty="0">
                <a:latin typeface="Segoe UI Light" pitchFamily="32" charset="0"/>
              </a:rPr>
              <a:t>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778472" y="6372125"/>
            <a:ext cx="1347515" cy="218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85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Содержание Дневника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319213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Индивидуализация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образования школьников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Организация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самостоятельной деятельности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школьников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Индивидуальный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подход к детям, имеющим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склонности к определенным видам деятельности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Поддержка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детей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ограниченными возможностями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здоровья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Воспитание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младших школьников как профессионально-педагогическая задача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оценки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достижений обучающихся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Работа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родителями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обучающихся 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– экспериментатор 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исследователь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80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Тел.: (499) 968-92-29					 </a:t>
            </a:r>
            <a:r>
              <a:rPr lang="en-US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Факс: (499) 234-63-58</a:t>
            </a: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         </a:t>
            </a:r>
            <a:r>
              <a:rPr lang="en-US" altLang="ru-RU" sz="2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-1587" y="3563813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034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Должностные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обязанности работников образования в рамках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ВСОКО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уководитель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планирует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координирует и контролирует работу структурных подразделений, педагогических и других работников образовательного учреждения; обеспечивает объективность оценки качества образования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Заместитель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руководителя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осуществляет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контроль: качества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образовательной деятельности;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объективности оценки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; работы кружков и факультативов; обеспечения уровня подготовки обучающихся, соответствующего требованиям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ФГОС;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учебной нагрузки обучающихся, воспитанников; состояния медицинского обслуживания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обучающихся 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46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Должностные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обязанности работников образования в рамках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ВСОКО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читель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оценивает эффективность и результаты обучения по предмету (курсу, программе); осуществляет контрольно-оценочную деятельность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использованием современных способов оценивания в условиях информационно-коммуникационных технологий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Социальный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педагог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изучает особенности личности обучающихся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их микросреды, условия их жизни; выявляет интересы и потребности, трудности и проблемы, конфликтные ситуации, отклонения в поведении и своевременно оказывает им социальную помощь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поддержку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2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3408</Words>
  <Application>Microsoft Office PowerPoint</Application>
  <PresentationFormat>Произвольный</PresentationFormat>
  <Paragraphs>620</Paragraphs>
  <Slides>77</Slides>
  <Notes>77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77</vt:i4>
      </vt:variant>
    </vt:vector>
  </HeadingPairs>
  <TitlesOfParts>
    <vt:vector size="79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ednachmet</dc:creator>
  <cp:lastModifiedBy>ednachmet</cp:lastModifiedBy>
  <cp:revision>160</cp:revision>
  <cp:lastPrinted>1601-01-01T00:00:00Z</cp:lastPrinted>
  <dcterms:created xsi:type="dcterms:W3CDTF">2009-04-16T07:32:32Z</dcterms:created>
  <dcterms:modified xsi:type="dcterms:W3CDTF">2017-10-24T08:09:55Z</dcterms:modified>
</cp:coreProperties>
</file>