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7"/>
  </p:notesMasterIdLst>
  <p:sldIdLst>
    <p:sldId id="256" r:id="rId2"/>
    <p:sldId id="295" r:id="rId3"/>
    <p:sldId id="261" r:id="rId4"/>
    <p:sldId id="284" r:id="rId5"/>
    <p:sldId id="285" r:id="rId6"/>
    <p:sldId id="287" r:id="rId7"/>
    <p:sldId id="286" r:id="rId8"/>
    <p:sldId id="289" r:id="rId9"/>
    <p:sldId id="290" r:id="rId10"/>
    <p:sldId id="291" r:id="rId11"/>
    <p:sldId id="288" r:id="rId12"/>
    <p:sldId id="292" r:id="rId13"/>
    <p:sldId id="293" r:id="rId14"/>
    <p:sldId id="294" r:id="rId15"/>
    <p:sldId id="296" r:id="rId16"/>
  </p:sldIdLst>
  <p:sldSz cx="9144000" cy="5143500" type="screen16x9"/>
  <p:notesSz cx="6858000" cy="9144000"/>
  <p:embeddedFontLst>
    <p:embeddedFont>
      <p:font typeface="Roboto Condensed" charset="0"/>
      <p:regular r:id="rId18"/>
      <p:bold r:id="rId19"/>
      <p:italic r:id="rId20"/>
      <p:boldItalic r:id="rId21"/>
    </p:embeddedFont>
    <p:embeddedFont>
      <p:font typeface="Roboto Condensed Light" charset="0"/>
      <p:regular r:id="rId22"/>
      <p:bold r:id="rId23"/>
      <p:italic r:id="rId24"/>
      <p:boldItalic r:id="rId25"/>
    </p:embeddedFont>
    <p:embeddedFont>
      <p:font typeface="Arvo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</p:presentationPr>
</file>

<file path=ppt/tableStyles.xml><?xml version="1.0" encoding="utf-8"?>
<a:tblStyleLst xmlns:a="http://schemas.openxmlformats.org/drawingml/2006/main" def="{ABC000F5-6674-45F9-8B61-24FCE64BFA58}">
  <a:tblStyle styleId="{ABC000F5-6674-45F9-8B61-24FCE64BFA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51" autoAdjust="0"/>
    <p:restoredTop sz="94660"/>
  </p:normalViewPr>
  <p:slideViewPr>
    <p:cSldViewPr>
      <p:cViewPr varScale="1">
        <p:scale>
          <a:sx n="110" d="100"/>
          <a:sy n="110" d="100"/>
        </p:scale>
        <p:origin x="-600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87765"/>
            <a:ext cx="7344816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Наше сообщество для тех, кто хочет способствовать развитию естественнонаучного образования, кто имеет большой опыт и желает поделиться с нами, для тех кто недавно стал учителем физики и, возможно, еще учится.</a:t>
            </a:r>
            <a:endParaRPr lang="ru-RU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4008" y="4299942"/>
            <a:ext cx="43426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tx2">
                    <a:lumMod val="10000"/>
                  </a:schemeClr>
                </a:solidFill>
              </a:rPr>
              <a:t>Дата создания сообщества 6 марта 2017 года</a:t>
            </a:r>
            <a:endParaRPr lang="ru-RU" i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51202" name="Picture 2" descr="http://www.edu54.ru/upload/iblock/de9/depositphotos_88808712_stock_illustration_vector_illustration_flat_research_background-_1_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948264" y="2715766"/>
            <a:ext cx="1838672" cy="103951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923928" y="4728002"/>
            <a:ext cx="478802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Подготовлено старшим преподавателем кафедры ЕНО НИПКиПРО </a:t>
            </a:r>
          </a:p>
          <a:p>
            <a:pPr algn="r"/>
            <a:r>
              <a:rPr lang="ru-RU" sz="105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Киселевой И.В.</a:t>
            </a:r>
            <a:endParaRPr lang="ru-RU" sz="11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347614"/>
            <a:ext cx="6516216" cy="1944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Roboto Condensed"/>
                <a:ea typeface="Roboto Condensed"/>
                <a:cs typeface="Roboto Condensed"/>
                <a:sym typeface="Roboto Condensed"/>
              </a:rPr>
              <a:t>Сообщество педагогов физики в Новосибирской Открытой Образовательной Сети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/>
              <a:t>По страницам сайта:  </a:t>
            </a:r>
            <a:r>
              <a:rPr lang="ru-RU" dirty="0" smtClean="0">
                <a:solidFill>
                  <a:srgbClr val="FF9900"/>
                </a:solidFill>
              </a:rPr>
              <a:t>Конкурсы и олимпиады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dirty="0"/>
          </a:p>
        </p:txBody>
      </p:sp>
      <p:sp>
        <p:nvSpPr>
          <p:cNvPr id="12" name="Google Shape;237;p16"/>
          <p:cNvSpPr txBox="1">
            <a:spLocks/>
          </p:cNvSpPr>
          <p:nvPr/>
        </p:nvSpPr>
        <p:spPr>
          <a:xfrm>
            <a:off x="4499992" y="2787774"/>
            <a:ext cx="1584176" cy="62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idx="1"/>
          </p:nvPr>
        </p:nvSpPr>
        <p:spPr>
          <a:xfrm>
            <a:off x="395536" y="1327350"/>
            <a:ext cx="6551339" cy="3145500"/>
          </a:xfrm>
        </p:spPr>
        <p:txBody>
          <a:bodyPr anchor="t"/>
          <a:lstStyle/>
          <a:p>
            <a:pPr marL="0" indent="361950">
              <a:buNone/>
            </a:pPr>
            <a:r>
              <a:rPr lang="ru-RU" sz="1600" dirty="0" smtClean="0">
                <a:latin typeface="+mn-lt"/>
              </a:rPr>
              <a:t>Традиционными в области стали конкурсы педагогических разработок и современных уроков.</a:t>
            </a:r>
          </a:p>
          <a:p>
            <a:pPr marL="0" indent="361950">
              <a:buNone/>
            </a:pPr>
            <a:r>
              <a:rPr lang="ru-RU" sz="1600" dirty="0" smtClean="0">
                <a:latin typeface="+mn-lt"/>
              </a:rPr>
              <a:t>Конкурсы направлены на распространение успешных педагогических практик и обмен опытом по внедрению новых электронных образовательных ресурсов в образовательную практику через деятельность региональных сетевых педагогических сообществ </a:t>
            </a:r>
          </a:p>
          <a:p>
            <a:endParaRPr lang="ru-RU" sz="2000" dirty="0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/>
          <a:srcRect l="18199" t="11765" r="17279" b="5882"/>
          <a:stretch>
            <a:fillRect/>
          </a:stretch>
        </p:blipFill>
        <p:spPr bwMode="auto">
          <a:xfrm>
            <a:off x="3131840" y="3075806"/>
            <a:ext cx="2592288" cy="186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4"/>
          <a:srcRect l="18266" t="11598" r="16496" b="4898"/>
          <a:stretch>
            <a:fillRect/>
          </a:stretch>
        </p:blipFill>
        <p:spPr bwMode="auto">
          <a:xfrm>
            <a:off x="899592" y="3435846"/>
            <a:ext cx="200022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/>
          <a:srcRect l="60745" t="42652" r="15868" b="36726"/>
          <a:stretch>
            <a:fillRect/>
          </a:stretch>
        </p:blipFill>
        <p:spPr bwMode="auto">
          <a:xfrm>
            <a:off x="6876256" y="1851670"/>
            <a:ext cx="187220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4" name="Picture 8" descr="https://4tifier.com/wp-content/uploads/2018/09/article4-1.jpg"/>
          <p:cNvPicPr>
            <a:picLocks noChangeAspect="1" noChangeArrowheads="1"/>
          </p:cNvPicPr>
          <p:nvPr/>
        </p:nvPicPr>
        <p:blipFill>
          <a:blip r:embed="rId6"/>
          <a:srcRect l="16875" t="10714" r="15625"/>
          <a:stretch>
            <a:fillRect/>
          </a:stretch>
        </p:blipFill>
        <p:spPr bwMode="auto">
          <a:xfrm>
            <a:off x="6156176" y="2787774"/>
            <a:ext cx="2592288" cy="1800200"/>
          </a:xfrm>
          <a:prstGeom prst="rect">
            <a:avLst/>
          </a:prstGeom>
          <a:noFill/>
        </p:spPr>
      </p:pic>
      <p:grpSp>
        <p:nvGrpSpPr>
          <p:cNvPr id="25" name="Google Shape;628;p37"/>
          <p:cNvGrpSpPr/>
          <p:nvPr/>
        </p:nvGrpSpPr>
        <p:grpSpPr>
          <a:xfrm>
            <a:off x="251520" y="555526"/>
            <a:ext cx="432048" cy="432048"/>
            <a:chOff x="5290150" y="1636700"/>
            <a:chExt cx="425025" cy="429875"/>
          </a:xfrm>
        </p:grpSpPr>
        <p:sp>
          <p:nvSpPr>
            <p:cNvPr id="26" name="Google Shape;629;p37"/>
            <p:cNvSpPr/>
            <p:nvPr/>
          </p:nvSpPr>
          <p:spPr>
            <a:xfrm>
              <a:off x="5396700" y="1939925"/>
              <a:ext cx="211900" cy="126650"/>
            </a:xfrm>
            <a:custGeom>
              <a:avLst/>
              <a:gdLst/>
              <a:ahLst/>
              <a:cxnLst/>
              <a:rect l="l" t="t" r="r" b="b"/>
              <a:pathLst>
                <a:path w="8476" h="5066" fill="none" extrusionOk="0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630;p37"/>
            <p:cNvSpPr/>
            <p:nvPr/>
          </p:nvSpPr>
          <p:spPr>
            <a:xfrm>
              <a:off x="5290150" y="1636700"/>
              <a:ext cx="425025" cy="294100"/>
            </a:xfrm>
            <a:custGeom>
              <a:avLst/>
              <a:gdLst/>
              <a:ahLst/>
              <a:cxnLst/>
              <a:rect l="l" t="t" r="r" b="b"/>
              <a:pathLst>
                <a:path w="17001" h="11764" fill="none" extrusionOk="0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/>
              <a:t>По страницам сайта:  </a:t>
            </a:r>
            <a:r>
              <a:rPr lang="ru-RU" dirty="0" smtClean="0">
                <a:solidFill>
                  <a:srgbClr val="FF9900"/>
                </a:solidFill>
              </a:rPr>
              <a:t>Фотоальбомы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dirty="0"/>
          </a:p>
        </p:txBody>
      </p:sp>
      <p:sp>
        <p:nvSpPr>
          <p:cNvPr id="12" name="Google Shape;237;p16"/>
          <p:cNvSpPr txBox="1">
            <a:spLocks/>
          </p:cNvSpPr>
          <p:nvPr/>
        </p:nvSpPr>
        <p:spPr>
          <a:xfrm>
            <a:off x="4499992" y="2787774"/>
            <a:ext cx="1584176" cy="62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idx="1"/>
          </p:nvPr>
        </p:nvSpPr>
        <p:spPr>
          <a:xfrm>
            <a:off x="323528" y="1203598"/>
            <a:ext cx="6636656" cy="3145500"/>
          </a:xfrm>
        </p:spPr>
        <p:txBody>
          <a:bodyPr anchor="t"/>
          <a:lstStyle/>
          <a:p>
            <a:pPr marL="0" indent="361950">
              <a:buNone/>
              <a:tabLst>
                <a:tab pos="0" algn="l"/>
              </a:tabLst>
            </a:pPr>
            <a:r>
              <a:rPr lang="ru-RU" dirty="0" smtClean="0"/>
              <a:t> </a:t>
            </a:r>
            <a:r>
              <a:rPr lang="ru-RU" sz="1800" dirty="0" smtClean="0">
                <a:latin typeface="+mn-lt"/>
              </a:rPr>
              <a:t>Предстоит  серьезная работа на страничке, посвященной моментам жизни, пойманным фотографом. Надеемся, что этот раздел в дальнейшем пополнится замечательными снимками, отражающими не только рабочие моменты но и в мир вашего творчества и интересов. </a:t>
            </a:r>
          </a:p>
        </p:txBody>
      </p:sp>
      <p:pic>
        <p:nvPicPr>
          <p:cNvPr id="63490" name="Picture 2" descr="https://edu54.ru/upload/iblock/a02/1-fizika-konferentsiya-28.08.jpg"/>
          <p:cNvPicPr>
            <a:picLocks noChangeAspect="1" noChangeArrowheads="1"/>
          </p:cNvPicPr>
          <p:nvPr/>
        </p:nvPicPr>
        <p:blipFill>
          <a:blip r:embed="rId3"/>
          <a:srcRect r="6680" b="6971"/>
          <a:stretch>
            <a:fillRect/>
          </a:stretch>
        </p:blipFill>
        <p:spPr bwMode="auto">
          <a:xfrm>
            <a:off x="395536" y="3363838"/>
            <a:ext cx="2160240" cy="1440160"/>
          </a:xfrm>
          <a:prstGeom prst="rect">
            <a:avLst/>
          </a:prstGeom>
          <a:noFill/>
        </p:spPr>
      </p:pic>
      <p:pic>
        <p:nvPicPr>
          <p:cNvPr id="63492" name="Picture 4" descr="https://edu54.ru/upload/iblock/93d/fizika-konferentsiya-28.08.jpg"/>
          <p:cNvPicPr>
            <a:picLocks noChangeAspect="1" noChangeArrowheads="1"/>
          </p:cNvPicPr>
          <p:nvPr/>
        </p:nvPicPr>
        <p:blipFill>
          <a:blip r:embed="rId4"/>
          <a:srcRect l="18959" t="7088" r="12314" b="11406"/>
          <a:stretch>
            <a:fillRect/>
          </a:stretch>
        </p:blipFill>
        <p:spPr bwMode="auto">
          <a:xfrm>
            <a:off x="2771800" y="3363838"/>
            <a:ext cx="1815855" cy="1440160"/>
          </a:xfrm>
          <a:prstGeom prst="rect">
            <a:avLst/>
          </a:prstGeom>
          <a:noFill/>
        </p:spPr>
      </p:pic>
      <p:pic>
        <p:nvPicPr>
          <p:cNvPr id="63494" name="Picture 6" descr="https://edu54.ru/upload/iblock/bf1/22222.jpg"/>
          <p:cNvPicPr>
            <a:picLocks noChangeAspect="1" noChangeArrowheads="1"/>
          </p:cNvPicPr>
          <p:nvPr/>
        </p:nvPicPr>
        <p:blipFill>
          <a:blip r:embed="rId5"/>
          <a:srcRect r="6250"/>
          <a:stretch>
            <a:fillRect/>
          </a:stretch>
        </p:blipFill>
        <p:spPr bwMode="auto">
          <a:xfrm>
            <a:off x="4932040" y="3363838"/>
            <a:ext cx="1800200" cy="1440160"/>
          </a:xfrm>
          <a:prstGeom prst="rect">
            <a:avLst/>
          </a:prstGeom>
          <a:noFill/>
        </p:spPr>
      </p:pic>
      <p:pic>
        <p:nvPicPr>
          <p:cNvPr id="63496" name="Picture 8" descr="https://edu54.ru/upload/iblock/a76/55555.jpg"/>
          <p:cNvPicPr>
            <a:picLocks noChangeAspect="1" noChangeArrowheads="1"/>
          </p:cNvPicPr>
          <p:nvPr/>
        </p:nvPicPr>
        <p:blipFill>
          <a:blip r:embed="rId6"/>
          <a:srcRect l="15009" r="27959"/>
          <a:stretch>
            <a:fillRect/>
          </a:stretch>
        </p:blipFill>
        <p:spPr bwMode="auto">
          <a:xfrm>
            <a:off x="6948264" y="2715766"/>
            <a:ext cx="1368152" cy="1799185"/>
          </a:xfrm>
          <a:prstGeom prst="rect">
            <a:avLst/>
          </a:prstGeom>
          <a:noFill/>
        </p:spPr>
      </p:pic>
      <p:grpSp>
        <p:nvGrpSpPr>
          <p:cNvPr id="15" name="Google Shape;551;p37"/>
          <p:cNvGrpSpPr/>
          <p:nvPr/>
        </p:nvGrpSpPr>
        <p:grpSpPr>
          <a:xfrm>
            <a:off x="251520" y="627534"/>
            <a:ext cx="504056" cy="351526"/>
            <a:chOff x="1247825" y="322750"/>
            <a:chExt cx="443300" cy="369000"/>
          </a:xfrm>
        </p:grpSpPr>
        <p:sp>
          <p:nvSpPr>
            <p:cNvPr id="16" name="Google Shape;552;p37"/>
            <p:cNvSpPr/>
            <p:nvPr/>
          </p:nvSpPr>
          <p:spPr>
            <a:xfrm>
              <a:off x="1247825" y="322750"/>
              <a:ext cx="443300" cy="369000"/>
            </a:xfrm>
            <a:custGeom>
              <a:avLst/>
              <a:gdLst/>
              <a:ahLst/>
              <a:cxnLst/>
              <a:rect l="l" t="t" r="r" b="b"/>
              <a:pathLst>
                <a:path w="17732" h="14760" fill="none" extrusionOk="0">
                  <a:moveTo>
                    <a:pt x="16952" y="2558"/>
                  </a:moveTo>
                  <a:lnTo>
                    <a:pt x="13664" y="2558"/>
                  </a:lnTo>
                  <a:lnTo>
                    <a:pt x="13226" y="755"/>
                  </a:lnTo>
                  <a:lnTo>
                    <a:pt x="13226" y="755"/>
                  </a:lnTo>
                  <a:lnTo>
                    <a:pt x="13177" y="609"/>
                  </a:lnTo>
                  <a:lnTo>
                    <a:pt x="13104" y="463"/>
                  </a:lnTo>
                  <a:lnTo>
                    <a:pt x="13006" y="317"/>
                  </a:lnTo>
                  <a:lnTo>
                    <a:pt x="12885" y="220"/>
                  </a:lnTo>
                  <a:lnTo>
                    <a:pt x="12739" y="122"/>
                  </a:lnTo>
                  <a:lnTo>
                    <a:pt x="12592" y="49"/>
                  </a:lnTo>
                  <a:lnTo>
                    <a:pt x="12446" y="0"/>
                  </a:lnTo>
                  <a:lnTo>
                    <a:pt x="12276" y="0"/>
                  </a:lnTo>
                  <a:lnTo>
                    <a:pt x="5456" y="0"/>
                  </a:lnTo>
                  <a:lnTo>
                    <a:pt x="5456" y="0"/>
                  </a:lnTo>
                  <a:lnTo>
                    <a:pt x="5286" y="0"/>
                  </a:lnTo>
                  <a:lnTo>
                    <a:pt x="5140" y="49"/>
                  </a:lnTo>
                  <a:lnTo>
                    <a:pt x="4994" y="122"/>
                  </a:lnTo>
                  <a:lnTo>
                    <a:pt x="4848" y="220"/>
                  </a:lnTo>
                  <a:lnTo>
                    <a:pt x="4726" y="317"/>
                  </a:lnTo>
                  <a:lnTo>
                    <a:pt x="4628" y="463"/>
                  </a:lnTo>
                  <a:lnTo>
                    <a:pt x="4555" y="609"/>
                  </a:lnTo>
                  <a:lnTo>
                    <a:pt x="4507" y="755"/>
                  </a:lnTo>
                  <a:lnTo>
                    <a:pt x="4068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460"/>
                  </a:lnTo>
                  <a:lnTo>
                    <a:pt x="3216" y="2363"/>
                  </a:lnTo>
                  <a:lnTo>
                    <a:pt x="3167" y="2290"/>
                  </a:lnTo>
                  <a:lnTo>
                    <a:pt x="3094" y="2217"/>
                  </a:lnTo>
                  <a:lnTo>
                    <a:pt x="3045" y="2144"/>
                  </a:lnTo>
                  <a:lnTo>
                    <a:pt x="2948" y="2119"/>
                  </a:lnTo>
                  <a:lnTo>
                    <a:pt x="2850" y="2071"/>
                  </a:lnTo>
                  <a:lnTo>
                    <a:pt x="2753" y="2071"/>
                  </a:lnTo>
                  <a:lnTo>
                    <a:pt x="2047" y="2071"/>
                  </a:lnTo>
                  <a:lnTo>
                    <a:pt x="2047" y="2071"/>
                  </a:lnTo>
                  <a:lnTo>
                    <a:pt x="1949" y="2071"/>
                  </a:lnTo>
                  <a:lnTo>
                    <a:pt x="1852" y="2119"/>
                  </a:lnTo>
                  <a:lnTo>
                    <a:pt x="1779" y="2144"/>
                  </a:lnTo>
                  <a:lnTo>
                    <a:pt x="1706" y="2217"/>
                  </a:lnTo>
                  <a:lnTo>
                    <a:pt x="1633" y="2290"/>
                  </a:lnTo>
                  <a:lnTo>
                    <a:pt x="1608" y="2363"/>
                  </a:lnTo>
                  <a:lnTo>
                    <a:pt x="1560" y="2460"/>
                  </a:lnTo>
                  <a:lnTo>
                    <a:pt x="1560" y="2558"/>
                  </a:lnTo>
                  <a:lnTo>
                    <a:pt x="1560" y="2558"/>
                  </a:lnTo>
                  <a:lnTo>
                    <a:pt x="780" y="2558"/>
                  </a:lnTo>
                  <a:lnTo>
                    <a:pt x="780" y="2558"/>
                  </a:lnTo>
                  <a:lnTo>
                    <a:pt x="634" y="2582"/>
                  </a:lnTo>
                  <a:lnTo>
                    <a:pt x="488" y="2631"/>
                  </a:lnTo>
                  <a:lnTo>
                    <a:pt x="342" y="2679"/>
                  </a:lnTo>
                  <a:lnTo>
                    <a:pt x="220" y="2777"/>
                  </a:lnTo>
                  <a:lnTo>
                    <a:pt x="123" y="2899"/>
                  </a:lnTo>
                  <a:lnTo>
                    <a:pt x="74" y="3045"/>
                  </a:lnTo>
                  <a:lnTo>
                    <a:pt x="25" y="3191"/>
                  </a:lnTo>
                  <a:lnTo>
                    <a:pt x="1" y="3337"/>
                  </a:lnTo>
                  <a:lnTo>
                    <a:pt x="1" y="13980"/>
                  </a:lnTo>
                  <a:lnTo>
                    <a:pt x="1" y="13980"/>
                  </a:lnTo>
                  <a:lnTo>
                    <a:pt x="25" y="14151"/>
                  </a:lnTo>
                  <a:lnTo>
                    <a:pt x="74" y="14297"/>
                  </a:lnTo>
                  <a:lnTo>
                    <a:pt x="123" y="14418"/>
                  </a:lnTo>
                  <a:lnTo>
                    <a:pt x="220" y="14540"/>
                  </a:lnTo>
                  <a:lnTo>
                    <a:pt x="342" y="14638"/>
                  </a:lnTo>
                  <a:lnTo>
                    <a:pt x="488" y="14711"/>
                  </a:lnTo>
                  <a:lnTo>
                    <a:pt x="634" y="14759"/>
                  </a:lnTo>
                  <a:lnTo>
                    <a:pt x="780" y="14759"/>
                  </a:lnTo>
                  <a:lnTo>
                    <a:pt x="16952" y="14759"/>
                  </a:lnTo>
                  <a:lnTo>
                    <a:pt x="16952" y="14759"/>
                  </a:lnTo>
                  <a:lnTo>
                    <a:pt x="17098" y="14759"/>
                  </a:lnTo>
                  <a:lnTo>
                    <a:pt x="17244" y="14711"/>
                  </a:lnTo>
                  <a:lnTo>
                    <a:pt x="17390" y="14638"/>
                  </a:lnTo>
                  <a:lnTo>
                    <a:pt x="17512" y="14540"/>
                  </a:lnTo>
                  <a:lnTo>
                    <a:pt x="17610" y="14418"/>
                  </a:lnTo>
                  <a:lnTo>
                    <a:pt x="17658" y="14297"/>
                  </a:lnTo>
                  <a:lnTo>
                    <a:pt x="17707" y="14151"/>
                  </a:lnTo>
                  <a:lnTo>
                    <a:pt x="17731" y="13980"/>
                  </a:lnTo>
                  <a:lnTo>
                    <a:pt x="17731" y="3337"/>
                  </a:lnTo>
                  <a:lnTo>
                    <a:pt x="17731" y="3337"/>
                  </a:lnTo>
                  <a:lnTo>
                    <a:pt x="17707" y="3191"/>
                  </a:lnTo>
                  <a:lnTo>
                    <a:pt x="17658" y="3045"/>
                  </a:lnTo>
                  <a:lnTo>
                    <a:pt x="17610" y="2899"/>
                  </a:lnTo>
                  <a:lnTo>
                    <a:pt x="17512" y="2777"/>
                  </a:lnTo>
                  <a:lnTo>
                    <a:pt x="17390" y="2679"/>
                  </a:lnTo>
                  <a:lnTo>
                    <a:pt x="17244" y="2631"/>
                  </a:lnTo>
                  <a:lnTo>
                    <a:pt x="17098" y="2582"/>
                  </a:lnTo>
                  <a:lnTo>
                    <a:pt x="16952" y="2558"/>
                  </a:lnTo>
                  <a:lnTo>
                    <a:pt x="16952" y="2558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553;p37"/>
            <p:cNvSpPr/>
            <p:nvPr/>
          </p:nvSpPr>
          <p:spPr>
            <a:xfrm>
              <a:off x="1398225" y="386675"/>
              <a:ext cx="142500" cy="25"/>
            </a:xfrm>
            <a:custGeom>
              <a:avLst/>
              <a:gdLst/>
              <a:ahLst/>
              <a:cxnLst/>
              <a:rect l="l" t="t" r="r" b="b"/>
              <a:pathLst>
                <a:path w="5700" h="1" fill="none" extrusionOk="0">
                  <a:moveTo>
                    <a:pt x="5700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554;p37"/>
            <p:cNvSpPr/>
            <p:nvPr/>
          </p:nvSpPr>
          <p:spPr>
            <a:xfrm>
              <a:off x="1370225" y="450000"/>
              <a:ext cx="198500" cy="197900"/>
            </a:xfrm>
            <a:custGeom>
              <a:avLst/>
              <a:gdLst/>
              <a:ahLst/>
              <a:cxnLst/>
              <a:rect l="l" t="t" r="r" b="b"/>
              <a:pathLst>
                <a:path w="7940" h="7916" fill="none" extrusionOk="0">
                  <a:moveTo>
                    <a:pt x="3970" y="7916"/>
                  </a:moveTo>
                  <a:lnTo>
                    <a:pt x="3970" y="7916"/>
                  </a:lnTo>
                  <a:lnTo>
                    <a:pt x="3556" y="7892"/>
                  </a:lnTo>
                  <a:lnTo>
                    <a:pt x="3166" y="7843"/>
                  </a:lnTo>
                  <a:lnTo>
                    <a:pt x="2801" y="7745"/>
                  </a:lnTo>
                  <a:lnTo>
                    <a:pt x="2436" y="7624"/>
                  </a:lnTo>
                  <a:lnTo>
                    <a:pt x="2070" y="7453"/>
                  </a:lnTo>
                  <a:lnTo>
                    <a:pt x="1754" y="7258"/>
                  </a:lnTo>
                  <a:lnTo>
                    <a:pt x="1462" y="7015"/>
                  </a:lnTo>
                  <a:lnTo>
                    <a:pt x="1169" y="6771"/>
                  </a:lnTo>
                  <a:lnTo>
                    <a:pt x="901" y="6479"/>
                  </a:lnTo>
                  <a:lnTo>
                    <a:pt x="682" y="6187"/>
                  </a:lnTo>
                  <a:lnTo>
                    <a:pt x="487" y="5846"/>
                  </a:lnTo>
                  <a:lnTo>
                    <a:pt x="317" y="5505"/>
                  </a:lnTo>
                  <a:lnTo>
                    <a:pt x="195" y="5139"/>
                  </a:lnTo>
                  <a:lnTo>
                    <a:pt x="98" y="4750"/>
                  </a:lnTo>
                  <a:lnTo>
                    <a:pt x="25" y="4360"/>
                  </a:lnTo>
                  <a:lnTo>
                    <a:pt x="0" y="3970"/>
                  </a:lnTo>
                  <a:lnTo>
                    <a:pt x="0" y="3970"/>
                  </a:lnTo>
                  <a:lnTo>
                    <a:pt x="25" y="3556"/>
                  </a:lnTo>
                  <a:lnTo>
                    <a:pt x="98" y="3167"/>
                  </a:lnTo>
                  <a:lnTo>
                    <a:pt x="195" y="2777"/>
                  </a:lnTo>
                  <a:lnTo>
                    <a:pt x="317" y="2412"/>
                  </a:lnTo>
                  <a:lnTo>
                    <a:pt x="487" y="2071"/>
                  </a:lnTo>
                  <a:lnTo>
                    <a:pt x="682" y="1754"/>
                  </a:lnTo>
                  <a:lnTo>
                    <a:pt x="901" y="1437"/>
                  </a:lnTo>
                  <a:lnTo>
                    <a:pt x="1169" y="1170"/>
                  </a:lnTo>
                  <a:lnTo>
                    <a:pt x="1462" y="902"/>
                  </a:lnTo>
                  <a:lnTo>
                    <a:pt x="1754" y="682"/>
                  </a:lnTo>
                  <a:lnTo>
                    <a:pt x="2070" y="488"/>
                  </a:lnTo>
                  <a:lnTo>
                    <a:pt x="2436" y="317"/>
                  </a:lnTo>
                  <a:lnTo>
                    <a:pt x="2801" y="171"/>
                  </a:lnTo>
                  <a:lnTo>
                    <a:pt x="3166" y="74"/>
                  </a:lnTo>
                  <a:lnTo>
                    <a:pt x="3556" y="25"/>
                  </a:lnTo>
                  <a:lnTo>
                    <a:pt x="3970" y="1"/>
                  </a:lnTo>
                  <a:lnTo>
                    <a:pt x="3970" y="1"/>
                  </a:lnTo>
                  <a:lnTo>
                    <a:pt x="4384" y="25"/>
                  </a:lnTo>
                  <a:lnTo>
                    <a:pt x="4774" y="74"/>
                  </a:lnTo>
                  <a:lnTo>
                    <a:pt x="5139" y="171"/>
                  </a:lnTo>
                  <a:lnTo>
                    <a:pt x="5505" y="317"/>
                  </a:lnTo>
                  <a:lnTo>
                    <a:pt x="5870" y="488"/>
                  </a:lnTo>
                  <a:lnTo>
                    <a:pt x="6186" y="682"/>
                  </a:lnTo>
                  <a:lnTo>
                    <a:pt x="6479" y="902"/>
                  </a:lnTo>
                  <a:lnTo>
                    <a:pt x="6771" y="1170"/>
                  </a:lnTo>
                  <a:lnTo>
                    <a:pt x="7039" y="1437"/>
                  </a:lnTo>
                  <a:lnTo>
                    <a:pt x="7258" y="1754"/>
                  </a:lnTo>
                  <a:lnTo>
                    <a:pt x="7453" y="2071"/>
                  </a:lnTo>
                  <a:lnTo>
                    <a:pt x="7623" y="2412"/>
                  </a:lnTo>
                  <a:lnTo>
                    <a:pt x="7745" y="2777"/>
                  </a:lnTo>
                  <a:lnTo>
                    <a:pt x="7843" y="3167"/>
                  </a:lnTo>
                  <a:lnTo>
                    <a:pt x="7916" y="3556"/>
                  </a:lnTo>
                  <a:lnTo>
                    <a:pt x="7940" y="3970"/>
                  </a:lnTo>
                  <a:lnTo>
                    <a:pt x="7940" y="3970"/>
                  </a:lnTo>
                  <a:lnTo>
                    <a:pt x="7916" y="4360"/>
                  </a:lnTo>
                  <a:lnTo>
                    <a:pt x="7843" y="4750"/>
                  </a:lnTo>
                  <a:lnTo>
                    <a:pt x="7745" y="5139"/>
                  </a:lnTo>
                  <a:lnTo>
                    <a:pt x="7623" y="5505"/>
                  </a:lnTo>
                  <a:lnTo>
                    <a:pt x="7453" y="5846"/>
                  </a:lnTo>
                  <a:lnTo>
                    <a:pt x="7258" y="6187"/>
                  </a:lnTo>
                  <a:lnTo>
                    <a:pt x="7039" y="6479"/>
                  </a:lnTo>
                  <a:lnTo>
                    <a:pt x="6771" y="6771"/>
                  </a:lnTo>
                  <a:lnTo>
                    <a:pt x="6479" y="7015"/>
                  </a:lnTo>
                  <a:lnTo>
                    <a:pt x="6186" y="7258"/>
                  </a:lnTo>
                  <a:lnTo>
                    <a:pt x="5870" y="7453"/>
                  </a:lnTo>
                  <a:lnTo>
                    <a:pt x="5505" y="7624"/>
                  </a:lnTo>
                  <a:lnTo>
                    <a:pt x="5139" y="7745"/>
                  </a:lnTo>
                  <a:lnTo>
                    <a:pt x="4774" y="7843"/>
                  </a:lnTo>
                  <a:lnTo>
                    <a:pt x="4384" y="7892"/>
                  </a:lnTo>
                  <a:lnTo>
                    <a:pt x="3970" y="7916"/>
                  </a:lnTo>
                  <a:lnTo>
                    <a:pt x="3970" y="7916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555;p37"/>
            <p:cNvSpPr/>
            <p:nvPr/>
          </p:nvSpPr>
          <p:spPr>
            <a:xfrm>
              <a:off x="1403100" y="482875"/>
              <a:ext cx="132750" cy="132150"/>
            </a:xfrm>
            <a:custGeom>
              <a:avLst/>
              <a:gdLst/>
              <a:ahLst/>
              <a:cxnLst/>
              <a:rect l="l" t="t" r="r" b="b"/>
              <a:pathLst>
                <a:path w="5310" h="5286" fill="none" extrusionOk="0">
                  <a:moveTo>
                    <a:pt x="2655" y="5286"/>
                  </a:moveTo>
                  <a:lnTo>
                    <a:pt x="2655" y="5286"/>
                  </a:lnTo>
                  <a:lnTo>
                    <a:pt x="2387" y="5286"/>
                  </a:lnTo>
                  <a:lnTo>
                    <a:pt x="2119" y="5237"/>
                  </a:lnTo>
                  <a:lnTo>
                    <a:pt x="1876" y="5164"/>
                  </a:lnTo>
                  <a:lnTo>
                    <a:pt x="1632" y="5091"/>
                  </a:lnTo>
                  <a:lnTo>
                    <a:pt x="1389" y="4969"/>
                  </a:lnTo>
                  <a:lnTo>
                    <a:pt x="1169" y="4847"/>
                  </a:lnTo>
                  <a:lnTo>
                    <a:pt x="975" y="4677"/>
                  </a:lnTo>
                  <a:lnTo>
                    <a:pt x="780" y="4506"/>
                  </a:lnTo>
                  <a:lnTo>
                    <a:pt x="609" y="4336"/>
                  </a:lnTo>
                  <a:lnTo>
                    <a:pt x="463" y="4117"/>
                  </a:lnTo>
                  <a:lnTo>
                    <a:pt x="317" y="3897"/>
                  </a:lnTo>
                  <a:lnTo>
                    <a:pt x="220" y="3678"/>
                  </a:lnTo>
                  <a:lnTo>
                    <a:pt x="122" y="3435"/>
                  </a:lnTo>
                  <a:lnTo>
                    <a:pt x="74" y="3191"/>
                  </a:lnTo>
                  <a:lnTo>
                    <a:pt x="25" y="2923"/>
                  </a:lnTo>
                  <a:lnTo>
                    <a:pt x="0" y="2655"/>
                  </a:lnTo>
                  <a:lnTo>
                    <a:pt x="0" y="2655"/>
                  </a:lnTo>
                  <a:lnTo>
                    <a:pt x="25" y="2387"/>
                  </a:lnTo>
                  <a:lnTo>
                    <a:pt x="74" y="2120"/>
                  </a:lnTo>
                  <a:lnTo>
                    <a:pt x="122" y="1852"/>
                  </a:lnTo>
                  <a:lnTo>
                    <a:pt x="220" y="1608"/>
                  </a:lnTo>
                  <a:lnTo>
                    <a:pt x="317" y="1389"/>
                  </a:lnTo>
                  <a:lnTo>
                    <a:pt x="463" y="1170"/>
                  </a:lnTo>
                  <a:lnTo>
                    <a:pt x="609" y="975"/>
                  </a:lnTo>
                  <a:lnTo>
                    <a:pt x="780" y="780"/>
                  </a:lnTo>
                  <a:lnTo>
                    <a:pt x="975" y="610"/>
                  </a:lnTo>
                  <a:lnTo>
                    <a:pt x="1169" y="463"/>
                  </a:lnTo>
                  <a:lnTo>
                    <a:pt x="1389" y="317"/>
                  </a:lnTo>
                  <a:lnTo>
                    <a:pt x="1632" y="220"/>
                  </a:lnTo>
                  <a:lnTo>
                    <a:pt x="1876" y="122"/>
                  </a:lnTo>
                  <a:lnTo>
                    <a:pt x="2119" y="49"/>
                  </a:lnTo>
                  <a:lnTo>
                    <a:pt x="2387" y="25"/>
                  </a:lnTo>
                  <a:lnTo>
                    <a:pt x="2655" y="1"/>
                  </a:lnTo>
                  <a:lnTo>
                    <a:pt x="2655" y="1"/>
                  </a:lnTo>
                  <a:lnTo>
                    <a:pt x="2923" y="25"/>
                  </a:lnTo>
                  <a:lnTo>
                    <a:pt x="3191" y="49"/>
                  </a:lnTo>
                  <a:lnTo>
                    <a:pt x="3435" y="122"/>
                  </a:lnTo>
                  <a:lnTo>
                    <a:pt x="3678" y="220"/>
                  </a:lnTo>
                  <a:lnTo>
                    <a:pt x="3922" y="317"/>
                  </a:lnTo>
                  <a:lnTo>
                    <a:pt x="4141" y="463"/>
                  </a:lnTo>
                  <a:lnTo>
                    <a:pt x="4336" y="610"/>
                  </a:lnTo>
                  <a:lnTo>
                    <a:pt x="4530" y="780"/>
                  </a:lnTo>
                  <a:lnTo>
                    <a:pt x="4701" y="975"/>
                  </a:lnTo>
                  <a:lnTo>
                    <a:pt x="4847" y="1170"/>
                  </a:lnTo>
                  <a:lnTo>
                    <a:pt x="4993" y="1389"/>
                  </a:lnTo>
                  <a:lnTo>
                    <a:pt x="5091" y="1608"/>
                  </a:lnTo>
                  <a:lnTo>
                    <a:pt x="5188" y="1852"/>
                  </a:lnTo>
                  <a:lnTo>
                    <a:pt x="5237" y="2120"/>
                  </a:lnTo>
                  <a:lnTo>
                    <a:pt x="5285" y="2387"/>
                  </a:lnTo>
                  <a:lnTo>
                    <a:pt x="5310" y="2655"/>
                  </a:lnTo>
                  <a:lnTo>
                    <a:pt x="5310" y="2655"/>
                  </a:lnTo>
                  <a:lnTo>
                    <a:pt x="5285" y="2923"/>
                  </a:lnTo>
                  <a:lnTo>
                    <a:pt x="5237" y="3191"/>
                  </a:lnTo>
                  <a:lnTo>
                    <a:pt x="5188" y="3435"/>
                  </a:lnTo>
                  <a:lnTo>
                    <a:pt x="5091" y="3678"/>
                  </a:lnTo>
                  <a:lnTo>
                    <a:pt x="4993" y="3897"/>
                  </a:lnTo>
                  <a:lnTo>
                    <a:pt x="4847" y="4117"/>
                  </a:lnTo>
                  <a:lnTo>
                    <a:pt x="4701" y="4336"/>
                  </a:lnTo>
                  <a:lnTo>
                    <a:pt x="4530" y="4506"/>
                  </a:lnTo>
                  <a:lnTo>
                    <a:pt x="4336" y="4677"/>
                  </a:lnTo>
                  <a:lnTo>
                    <a:pt x="4141" y="4847"/>
                  </a:lnTo>
                  <a:lnTo>
                    <a:pt x="3922" y="4969"/>
                  </a:lnTo>
                  <a:lnTo>
                    <a:pt x="3678" y="5091"/>
                  </a:lnTo>
                  <a:lnTo>
                    <a:pt x="3435" y="5164"/>
                  </a:lnTo>
                  <a:lnTo>
                    <a:pt x="3191" y="5237"/>
                  </a:lnTo>
                  <a:lnTo>
                    <a:pt x="2923" y="5286"/>
                  </a:lnTo>
                  <a:lnTo>
                    <a:pt x="2655" y="5286"/>
                  </a:lnTo>
                  <a:lnTo>
                    <a:pt x="2655" y="5286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556;p37"/>
            <p:cNvSpPr/>
            <p:nvPr/>
          </p:nvSpPr>
          <p:spPr>
            <a:xfrm>
              <a:off x="1588800" y="435400"/>
              <a:ext cx="66400" cy="43850"/>
            </a:xfrm>
            <a:custGeom>
              <a:avLst/>
              <a:gdLst/>
              <a:ahLst/>
              <a:cxnLst/>
              <a:rect l="l" t="t" r="r" b="b"/>
              <a:pathLst>
                <a:path w="2656" h="1754" fill="none" extrusionOk="0">
                  <a:moveTo>
                    <a:pt x="2655" y="1266"/>
                  </a:moveTo>
                  <a:lnTo>
                    <a:pt x="2655" y="1266"/>
                  </a:lnTo>
                  <a:lnTo>
                    <a:pt x="2655" y="1364"/>
                  </a:lnTo>
                  <a:lnTo>
                    <a:pt x="2631" y="1461"/>
                  </a:lnTo>
                  <a:lnTo>
                    <a:pt x="2582" y="1534"/>
                  </a:lnTo>
                  <a:lnTo>
                    <a:pt x="2509" y="1607"/>
                  </a:lnTo>
                  <a:lnTo>
                    <a:pt x="2461" y="1680"/>
                  </a:lnTo>
                  <a:lnTo>
                    <a:pt x="2363" y="1705"/>
                  </a:lnTo>
                  <a:lnTo>
                    <a:pt x="2266" y="1754"/>
                  </a:lnTo>
                  <a:lnTo>
                    <a:pt x="2168" y="1754"/>
                  </a:lnTo>
                  <a:lnTo>
                    <a:pt x="488" y="1754"/>
                  </a:lnTo>
                  <a:lnTo>
                    <a:pt x="488" y="1754"/>
                  </a:lnTo>
                  <a:lnTo>
                    <a:pt x="390" y="1754"/>
                  </a:lnTo>
                  <a:lnTo>
                    <a:pt x="293" y="1705"/>
                  </a:lnTo>
                  <a:lnTo>
                    <a:pt x="220" y="1680"/>
                  </a:lnTo>
                  <a:lnTo>
                    <a:pt x="147" y="1607"/>
                  </a:lnTo>
                  <a:lnTo>
                    <a:pt x="74" y="1534"/>
                  </a:lnTo>
                  <a:lnTo>
                    <a:pt x="49" y="1461"/>
                  </a:lnTo>
                  <a:lnTo>
                    <a:pt x="1" y="1364"/>
                  </a:lnTo>
                  <a:lnTo>
                    <a:pt x="1" y="1266"/>
                  </a:lnTo>
                  <a:lnTo>
                    <a:pt x="1" y="487"/>
                  </a:lnTo>
                  <a:lnTo>
                    <a:pt x="1" y="487"/>
                  </a:lnTo>
                  <a:lnTo>
                    <a:pt x="1" y="390"/>
                  </a:lnTo>
                  <a:lnTo>
                    <a:pt x="49" y="292"/>
                  </a:lnTo>
                  <a:lnTo>
                    <a:pt x="74" y="219"/>
                  </a:lnTo>
                  <a:lnTo>
                    <a:pt x="147" y="146"/>
                  </a:lnTo>
                  <a:lnTo>
                    <a:pt x="220" y="73"/>
                  </a:lnTo>
                  <a:lnTo>
                    <a:pt x="293" y="49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2168" y="0"/>
                  </a:lnTo>
                  <a:lnTo>
                    <a:pt x="2168" y="0"/>
                  </a:lnTo>
                  <a:lnTo>
                    <a:pt x="2266" y="0"/>
                  </a:lnTo>
                  <a:lnTo>
                    <a:pt x="2363" y="49"/>
                  </a:lnTo>
                  <a:lnTo>
                    <a:pt x="2461" y="73"/>
                  </a:lnTo>
                  <a:lnTo>
                    <a:pt x="2509" y="146"/>
                  </a:lnTo>
                  <a:lnTo>
                    <a:pt x="2582" y="219"/>
                  </a:lnTo>
                  <a:lnTo>
                    <a:pt x="2631" y="292"/>
                  </a:lnTo>
                  <a:lnTo>
                    <a:pt x="2655" y="390"/>
                  </a:lnTo>
                  <a:lnTo>
                    <a:pt x="2655" y="487"/>
                  </a:lnTo>
                  <a:lnTo>
                    <a:pt x="2655" y="1266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5" descr="https://hr-metod.com/wp-content/uploads/2019/05/56_m-1200x955.jpg?p=134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00" y="1419622"/>
            <a:ext cx="2654876" cy="211283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 страницам сайта: </a:t>
            </a:r>
            <a:r>
              <a:rPr lang="ru-RU" dirty="0" smtClean="0">
                <a:solidFill>
                  <a:srgbClr val="FF9900"/>
                </a:solidFill>
              </a:rPr>
              <a:t>Городское методическое объединение учителей физики и астрономии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327350"/>
            <a:ext cx="6840760" cy="3145500"/>
          </a:xfrm>
        </p:spPr>
        <p:txBody>
          <a:bodyPr anchor="t"/>
          <a:lstStyle/>
          <a:p>
            <a:pPr marL="85725" indent="276225">
              <a:buNone/>
            </a:pPr>
            <a:r>
              <a:rPr lang="ru-RU" sz="1400" dirty="0" smtClean="0">
                <a:latin typeface="+mn-lt"/>
              </a:rPr>
              <a:t>В следующем году нам предстоит серьезная работа по объединению учителей физики  образовательных организаций  области для развития и повышения качества образования по физике в русле государственной политики в сфере образования.</a:t>
            </a:r>
          </a:p>
          <a:p>
            <a:pPr marL="85725" indent="276225">
              <a:buNone/>
            </a:pPr>
            <a:r>
              <a:rPr lang="ru-RU" sz="1400" dirty="0" smtClean="0">
                <a:latin typeface="+mn-lt"/>
              </a:rPr>
              <a:t>В этом непростом деле нам поможет Городское методическое объединение учителей физики и астрономии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" dirty="0"/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3"/>
          <a:srcRect l="13192" t="11726" r="12603" b="6191"/>
          <a:stretch>
            <a:fillRect/>
          </a:stretch>
        </p:blipFill>
        <p:spPr bwMode="auto">
          <a:xfrm>
            <a:off x="3419872" y="3147814"/>
            <a:ext cx="2736304" cy="170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4"/>
          <a:srcRect l="60655" t="31401" r="16016" b="27126"/>
          <a:stretch>
            <a:fillRect/>
          </a:stretch>
        </p:blipFill>
        <p:spPr bwMode="auto">
          <a:xfrm>
            <a:off x="1187624" y="3003798"/>
            <a:ext cx="201622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oogle Shape;654;p37"/>
          <p:cNvGrpSpPr/>
          <p:nvPr/>
        </p:nvGrpSpPr>
        <p:grpSpPr>
          <a:xfrm>
            <a:off x="251520" y="555526"/>
            <a:ext cx="432048" cy="432048"/>
            <a:chOff x="1278900" y="2333250"/>
            <a:chExt cx="381175" cy="381175"/>
          </a:xfrm>
        </p:grpSpPr>
        <p:sp>
          <p:nvSpPr>
            <p:cNvPr id="10" name="Google Shape;655;p37"/>
            <p:cNvSpPr/>
            <p:nvPr/>
          </p:nvSpPr>
          <p:spPr>
            <a:xfrm>
              <a:off x="1278900" y="2333250"/>
              <a:ext cx="381175" cy="381175"/>
            </a:xfrm>
            <a:custGeom>
              <a:avLst/>
              <a:gdLst/>
              <a:ahLst/>
              <a:cxnLst/>
              <a:rect l="l" t="t" r="r" b="b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656;p37"/>
            <p:cNvSpPr/>
            <p:nvPr/>
          </p:nvSpPr>
          <p:spPr>
            <a:xfrm>
              <a:off x="15254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657;p37"/>
            <p:cNvSpPr/>
            <p:nvPr/>
          </p:nvSpPr>
          <p:spPr>
            <a:xfrm>
              <a:off x="13696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658;p37"/>
            <p:cNvSpPr/>
            <p:nvPr/>
          </p:nvSpPr>
          <p:spPr>
            <a:xfrm>
              <a:off x="1369600" y="2604200"/>
              <a:ext cx="199750" cy="40825"/>
            </a:xfrm>
            <a:custGeom>
              <a:avLst/>
              <a:gdLst/>
              <a:ahLst/>
              <a:cxnLst/>
              <a:rect l="l" t="t" r="r" b="b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11510"/>
            <a:ext cx="5276376" cy="766200"/>
          </a:xfrm>
        </p:spPr>
        <p:txBody>
          <a:bodyPr/>
          <a:lstStyle/>
          <a:p>
            <a:r>
              <a:rPr lang="ru-RU" dirty="0" smtClean="0"/>
              <a:t>По страницам сайта:  </a:t>
            </a:r>
            <a:r>
              <a:rPr lang="ru-RU" dirty="0" smtClean="0">
                <a:solidFill>
                  <a:srgbClr val="FF9900"/>
                </a:solidFill>
              </a:rPr>
              <a:t>Сайты учителей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203598"/>
            <a:ext cx="6479331" cy="3145500"/>
          </a:xfrm>
        </p:spPr>
        <p:txBody>
          <a:bodyPr anchor="t"/>
          <a:lstStyle/>
          <a:p>
            <a:pPr marL="85725" indent="276225">
              <a:buNone/>
            </a:pPr>
            <a:r>
              <a:rPr lang="ru-RU" sz="1400" dirty="0" smtClean="0">
                <a:latin typeface="+mn-lt"/>
              </a:rPr>
              <a:t>Созданный сайт открывает новую среду и новые возможности - оказывает огромную роль на развитие, самосовершенствование педагога как профессионала и как личности. При этом у каждого есть возможность не только представить опыт своей работы, рассказать о достижениях, успехах, но и взглянуть на себя, свою деятельность со стороны.</a:t>
            </a:r>
          </a:p>
          <a:p>
            <a:pPr marL="85725" indent="276225">
              <a:buNone/>
            </a:pPr>
            <a:r>
              <a:rPr lang="ru-RU" sz="1400" dirty="0" smtClean="0">
                <a:latin typeface="+mn-lt"/>
              </a:rPr>
              <a:t>Сайт - это не только возможность рассказать о себе, но в большей степени - возможность понять, куда двигаться дальше.</a:t>
            </a:r>
          </a:p>
          <a:p>
            <a:pPr marL="85725" indent="276225" algn="r">
              <a:buNone/>
            </a:pPr>
            <a:r>
              <a:rPr lang="ru-RU" sz="1400" dirty="0" smtClean="0">
                <a:latin typeface="+mn-lt"/>
              </a:rPr>
              <a:t>Басманова В.В.</a:t>
            </a:r>
          </a:p>
          <a:p>
            <a:pPr marL="85725" indent="276225" algn="ctr">
              <a:buNone/>
            </a:pPr>
            <a:r>
              <a:rPr lang="ru-RU" sz="1400" dirty="0" smtClean="0">
                <a:latin typeface="+mn-lt"/>
              </a:rPr>
              <a:t>Лучшее не скажешь</a:t>
            </a:r>
          </a:p>
          <a:p>
            <a:pPr>
              <a:buNone/>
            </a:pP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n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 l="19788" t="11726" r="4359" b="9123"/>
          <a:stretch>
            <a:fillRect/>
          </a:stretch>
        </p:blipFill>
        <p:spPr bwMode="auto">
          <a:xfrm>
            <a:off x="467544" y="3219822"/>
            <a:ext cx="2208245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/>
          <a:srcRect l="60142" t="38880" r="17988" b="44671"/>
          <a:stretch>
            <a:fillRect/>
          </a:stretch>
        </p:blipFill>
        <p:spPr bwMode="auto">
          <a:xfrm>
            <a:off x="2915816" y="3723878"/>
            <a:ext cx="187220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/>
          <a:srcRect l="22680" t="17640" r="20621" b="5081"/>
          <a:stretch>
            <a:fillRect/>
          </a:stretch>
        </p:blipFill>
        <p:spPr bwMode="auto">
          <a:xfrm>
            <a:off x="5220072" y="3363838"/>
            <a:ext cx="1650439" cy="12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oogle Shape;557;p37"/>
          <p:cNvGrpSpPr/>
          <p:nvPr/>
        </p:nvGrpSpPr>
        <p:grpSpPr>
          <a:xfrm>
            <a:off x="323528" y="555526"/>
            <a:ext cx="504056" cy="426298"/>
            <a:chOff x="1929775" y="320925"/>
            <a:chExt cx="423800" cy="372650"/>
          </a:xfrm>
        </p:grpSpPr>
        <p:sp>
          <p:nvSpPr>
            <p:cNvPr id="16" name="Google Shape;558;p37"/>
            <p:cNvSpPr/>
            <p:nvPr/>
          </p:nvSpPr>
          <p:spPr>
            <a:xfrm>
              <a:off x="1929775" y="320925"/>
              <a:ext cx="423800" cy="372650"/>
            </a:xfrm>
            <a:custGeom>
              <a:avLst/>
              <a:gdLst/>
              <a:ahLst/>
              <a:cxnLst/>
              <a:rect l="l" t="t" r="r" b="b"/>
              <a:pathLst>
                <a:path w="16952" h="14906" fill="none" extrusionOk="0">
                  <a:moveTo>
                    <a:pt x="16172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3"/>
                  </a:lnTo>
                  <a:lnTo>
                    <a:pt x="341" y="146"/>
                  </a:lnTo>
                  <a:lnTo>
                    <a:pt x="220" y="244"/>
                  </a:lnTo>
                  <a:lnTo>
                    <a:pt x="122" y="341"/>
                  </a:lnTo>
                  <a:lnTo>
                    <a:pt x="74" y="487"/>
                  </a:lnTo>
                  <a:lnTo>
                    <a:pt x="25" y="634"/>
                  </a:lnTo>
                  <a:lnTo>
                    <a:pt x="0" y="780"/>
                  </a:lnTo>
                  <a:lnTo>
                    <a:pt x="0" y="14126"/>
                  </a:lnTo>
                  <a:lnTo>
                    <a:pt x="0" y="14126"/>
                  </a:lnTo>
                  <a:lnTo>
                    <a:pt x="25" y="14272"/>
                  </a:lnTo>
                  <a:lnTo>
                    <a:pt x="74" y="14418"/>
                  </a:lnTo>
                  <a:lnTo>
                    <a:pt x="122" y="14565"/>
                  </a:lnTo>
                  <a:lnTo>
                    <a:pt x="220" y="14662"/>
                  </a:lnTo>
                  <a:lnTo>
                    <a:pt x="341" y="14759"/>
                  </a:lnTo>
                  <a:lnTo>
                    <a:pt x="488" y="14832"/>
                  </a:lnTo>
                  <a:lnTo>
                    <a:pt x="634" y="14881"/>
                  </a:lnTo>
                  <a:lnTo>
                    <a:pt x="780" y="14906"/>
                  </a:lnTo>
                  <a:lnTo>
                    <a:pt x="16172" y="14906"/>
                  </a:lnTo>
                  <a:lnTo>
                    <a:pt x="16172" y="14906"/>
                  </a:lnTo>
                  <a:lnTo>
                    <a:pt x="16318" y="14881"/>
                  </a:lnTo>
                  <a:lnTo>
                    <a:pt x="16464" y="14832"/>
                  </a:lnTo>
                  <a:lnTo>
                    <a:pt x="16611" y="14759"/>
                  </a:lnTo>
                  <a:lnTo>
                    <a:pt x="16732" y="14662"/>
                  </a:lnTo>
                  <a:lnTo>
                    <a:pt x="16830" y="14565"/>
                  </a:lnTo>
                  <a:lnTo>
                    <a:pt x="16878" y="14418"/>
                  </a:lnTo>
                  <a:lnTo>
                    <a:pt x="16927" y="14272"/>
                  </a:lnTo>
                  <a:lnTo>
                    <a:pt x="16952" y="14126"/>
                  </a:lnTo>
                  <a:lnTo>
                    <a:pt x="16952" y="780"/>
                  </a:lnTo>
                  <a:lnTo>
                    <a:pt x="16952" y="780"/>
                  </a:lnTo>
                  <a:lnTo>
                    <a:pt x="16927" y="634"/>
                  </a:lnTo>
                  <a:lnTo>
                    <a:pt x="16878" y="487"/>
                  </a:lnTo>
                  <a:lnTo>
                    <a:pt x="16830" y="341"/>
                  </a:lnTo>
                  <a:lnTo>
                    <a:pt x="16732" y="244"/>
                  </a:lnTo>
                  <a:lnTo>
                    <a:pt x="16611" y="146"/>
                  </a:lnTo>
                  <a:lnTo>
                    <a:pt x="16464" y="73"/>
                  </a:lnTo>
                  <a:lnTo>
                    <a:pt x="16318" y="25"/>
                  </a:lnTo>
                  <a:lnTo>
                    <a:pt x="16172" y="0"/>
                  </a:lnTo>
                  <a:lnTo>
                    <a:pt x="16172" y="0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559;p37"/>
            <p:cNvSpPr/>
            <p:nvPr/>
          </p:nvSpPr>
          <p:spPr>
            <a:xfrm>
              <a:off x="1954125" y="345275"/>
              <a:ext cx="375100" cy="323950"/>
            </a:xfrm>
            <a:custGeom>
              <a:avLst/>
              <a:gdLst/>
              <a:ahLst/>
              <a:cxnLst/>
              <a:rect l="l" t="t" r="r" b="b"/>
              <a:pathLst>
                <a:path w="15004" h="12958" fill="none" extrusionOk="0">
                  <a:moveTo>
                    <a:pt x="15003" y="12957"/>
                  </a:moveTo>
                  <a:lnTo>
                    <a:pt x="1" y="12957"/>
                  </a:lnTo>
                  <a:lnTo>
                    <a:pt x="1" y="0"/>
                  </a:lnTo>
                  <a:lnTo>
                    <a:pt x="15003" y="0"/>
                  </a:lnTo>
                  <a:lnTo>
                    <a:pt x="15003" y="12957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560;p37"/>
            <p:cNvSpPr/>
            <p:nvPr/>
          </p:nvSpPr>
          <p:spPr>
            <a:xfrm>
              <a:off x="2162375" y="534625"/>
              <a:ext cx="146750" cy="113275"/>
            </a:xfrm>
            <a:custGeom>
              <a:avLst/>
              <a:gdLst/>
              <a:ahLst/>
              <a:cxnLst/>
              <a:rect l="l" t="t" r="r" b="b"/>
              <a:pathLst>
                <a:path w="5870" h="4531" fill="none" extrusionOk="0">
                  <a:moveTo>
                    <a:pt x="0" y="2266"/>
                  </a:moveTo>
                  <a:lnTo>
                    <a:pt x="1534" y="244"/>
                  </a:lnTo>
                  <a:lnTo>
                    <a:pt x="1534" y="244"/>
                  </a:lnTo>
                  <a:lnTo>
                    <a:pt x="1632" y="147"/>
                  </a:lnTo>
                  <a:lnTo>
                    <a:pt x="1754" y="50"/>
                  </a:lnTo>
                  <a:lnTo>
                    <a:pt x="1875" y="1"/>
                  </a:lnTo>
                  <a:lnTo>
                    <a:pt x="2022" y="1"/>
                  </a:lnTo>
                  <a:lnTo>
                    <a:pt x="2143" y="1"/>
                  </a:lnTo>
                  <a:lnTo>
                    <a:pt x="2289" y="50"/>
                  </a:lnTo>
                  <a:lnTo>
                    <a:pt x="2411" y="147"/>
                  </a:lnTo>
                  <a:lnTo>
                    <a:pt x="2509" y="244"/>
                  </a:lnTo>
                  <a:lnTo>
                    <a:pt x="5870" y="453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561;p37"/>
            <p:cNvSpPr/>
            <p:nvPr/>
          </p:nvSpPr>
          <p:spPr>
            <a:xfrm>
              <a:off x="1974225" y="468875"/>
              <a:ext cx="232600" cy="179025"/>
            </a:xfrm>
            <a:custGeom>
              <a:avLst/>
              <a:gdLst/>
              <a:ahLst/>
              <a:cxnLst/>
              <a:rect l="l" t="t" r="r" b="b"/>
              <a:pathLst>
                <a:path w="9304" h="7161" fill="none" extrusionOk="0">
                  <a:moveTo>
                    <a:pt x="0" y="3995"/>
                  </a:moveTo>
                  <a:lnTo>
                    <a:pt x="2923" y="244"/>
                  </a:lnTo>
                  <a:lnTo>
                    <a:pt x="2923" y="244"/>
                  </a:lnTo>
                  <a:lnTo>
                    <a:pt x="3020" y="147"/>
                  </a:lnTo>
                  <a:lnTo>
                    <a:pt x="3142" y="49"/>
                  </a:lnTo>
                  <a:lnTo>
                    <a:pt x="3264" y="1"/>
                  </a:lnTo>
                  <a:lnTo>
                    <a:pt x="3410" y="1"/>
                  </a:lnTo>
                  <a:lnTo>
                    <a:pt x="3532" y="1"/>
                  </a:lnTo>
                  <a:lnTo>
                    <a:pt x="3678" y="49"/>
                  </a:lnTo>
                  <a:lnTo>
                    <a:pt x="3800" y="147"/>
                  </a:lnTo>
                  <a:lnTo>
                    <a:pt x="3897" y="244"/>
                  </a:lnTo>
                  <a:lnTo>
                    <a:pt x="9304" y="716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562;p37"/>
            <p:cNvSpPr/>
            <p:nvPr/>
          </p:nvSpPr>
          <p:spPr>
            <a:xfrm>
              <a:off x="2169675" y="396425"/>
              <a:ext cx="97450" cy="97450"/>
            </a:xfrm>
            <a:custGeom>
              <a:avLst/>
              <a:gdLst/>
              <a:ahLst/>
              <a:cxnLst/>
              <a:rect l="l" t="t" r="r" b="b"/>
              <a:pathLst>
                <a:path w="3898" h="3898" fill="none" extrusionOk="0">
                  <a:moveTo>
                    <a:pt x="1949" y="3897"/>
                  </a:moveTo>
                  <a:lnTo>
                    <a:pt x="1949" y="3897"/>
                  </a:lnTo>
                  <a:lnTo>
                    <a:pt x="1754" y="3897"/>
                  </a:lnTo>
                  <a:lnTo>
                    <a:pt x="1559" y="3873"/>
                  </a:lnTo>
                  <a:lnTo>
                    <a:pt x="1364" y="3824"/>
                  </a:lnTo>
                  <a:lnTo>
                    <a:pt x="1194" y="3751"/>
                  </a:lnTo>
                  <a:lnTo>
                    <a:pt x="1023" y="3678"/>
                  </a:lnTo>
                  <a:lnTo>
                    <a:pt x="853" y="3580"/>
                  </a:lnTo>
                  <a:lnTo>
                    <a:pt x="707" y="3459"/>
                  </a:lnTo>
                  <a:lnTo>
                    <a:pt x="560" y="3337"/>
                  </a:lnTo>
                  <a:lnTo>
                    <a:pt x="439" y="3191"/>
                  </a:lnTo>
                  <a:lnTo>
                    <a:pt x="317" y="3045"/>
                  </a:lnTo>
                  <a:lnTo>
                    <a:pt x="220" y="2874"/>
                  </a:lnTo>
                  <a:lnTo>
                    <a:pt x="146" y="2704"/>
                  </a:lnTo>
                  <a:lnTo>
                    <a:pt x="73" y="2533"/>
                  </a:lnTo>
                  <a:lnTo>
                    <a:pt x="25" y="2338"/>
                  </a:lnTo>
                  <a:lnTo>
                    <a:pt x="0" y="2168"/>
                  </a:lnTo>
                  <a:lnTo>
                    <a:pt x="0" y="1949"/>
                  </a:lnTo>
                  <a:lnTo>
                    <a:pt x="0" y="1949"/>
                  </a:lnTo>
                  <a:lnTo>
                    <a:pt x="0" y="1754"/>
                  </a:lnTo>
                  <a:lnTo>
                    <a:pt x="25" y="1559"/>
                  </a:lnTo>
                  <a:lnTo>
                    <a:pt x="73" y="1389"/>
                  </a:lnTo>
                  <a:lnTo>
                    <a:pt x="146" y="1194"/>
                  </a:lnTo>
                  <a:lnTo>
                    <a:pt x="220" y="1023"/>
                  </a:lnTo>
                  <a:lnTo>
                    <a:pt x="317" y="877"/>
                  </a:lnTo>
                  <a:lnTo>
                    <a:pt x="439" y="707"/>
                  </a:lnTo>
                  <a:lnTo>
                    <a:pt x="560" y="585"/>
                  </a:lnTo>
                  <a:lnTo>
                    <a:pt x="707" y="463"/>
                  </a:lnTo>
                  <a:lnTo>
                    <a:pt x="853" y="341"/>
                  </a:lnTo>
                  <a:lnTo>
                    <a:pt x="1023" y="244"/>
                  </a:lnTo>
                  <a:lnTo>
                    <a:pt x="1194" y="171"/>
                  </a:lnTo>
                  <a:lnTo>
                    <a:pt x="1364" y="98"/>
                  </a:lnTo>
                  <a:lnTo>
                    <a:pt x="1559" y="49"/>
                  </a:lnTo>
                  <a:lnTo>
                    <a:pt x="1754" y="25"/>
                  </a:lnTo>
                  <a:lnTo>
                    <a:pt x="1949" y="0"/>
                  </a:lnTo>
                  <a:lnTo>
                    <a:pt x="1949" y="0"/>
                  </a:lnTo>
                  <a:lnTo>
                    <a:pt x="2144" y="25"/>
                  </a:lnTo>
                  <a:lnTo>
                    <a:pt x="2338" y="49"/>
                  </a:lnTo>
                  <a:lnTo>
                    <a:pt x="2533" y="98"/>
                  </a:lnTo>
                  <a:lnTo>
                    <a:pt x="2704" y="171"/>
                  </a:lnTo>
                  <a:lnTo>
                    <a:pt x="2874" y="244"/>
                  </a:lnTo>
                  <a:lnTo>
                    <a:pt x="3020" y="341"/>
                  </a:lnTo>
                  <a:lnTo>
                    <a:pt x="3191" y="463"/>
                  </a:lnTo>
                  <a:lnTo>
                    <a:pt x="3313" y="585"/>
                  </a:lnTo>
                  <a:lnTo>
                    <a:pt x="3459" y="707"/>
                  </a:lnTo>
                  <a:lnTo>
                    <a:pt x="3556" y="877"/>
                  </a:lnTo>
                  <a:lnTo>
                    <a:pt x="3654" y="1023"/>
                  </a:lnTo>
                  <a:lnTo>
                    <a:pt x="3727" y="1194"/>
                  </a:lnTo>
                  <a:lnTo>
                    <a:pt x="3800" y="1389"/>
                  </a:lnTo>
                  <a:lnTo>
                    <a:pt x="3848" y="1559"/>
                  </a:lnTo>
                  <a:lnTo>
                    <a:pt x="3873" y="1754"/>
                  </a:lnTo>
                  <a:lnTo>
                    <a:pt x="3897" y="1949"/>
                  </a:lnTo>
                  <a:lnTo>
                    <a:pt x="3897" y="1949"/>
                  </a:lnTo>
                  <a:lnTo>
                    <a:pt x="3873" y="2168"/>
                  </a:lnTo>
                  <a:lnTo>
                    <a:pt x="3848" y="2338"/>
                  </a:lnTo>
                  <a:lnTo>
                    <a:pt x="3800" y="2533"/>
                  </a:lnTo>
                  <a:lnTo>
                    <a:pt x="3727" y="2704"/>
                  </a:lnTo>
                  <a:lnTo>
                    <a:pt x="3654" y="2874"/>
                  </a:lnTo>
                  <a:lnTo>
                    <a:pt x="3556" y="3045"/>
                  </a:lnTo>
                  <a:lnTo>
                    <a:pt x="3459" y="3191"/>
                  </a:lnTo>
                  <a:lnTo>
                    <a:pt x="3313" y="3337"/>
                  </a:lnTo>
                  <a:lnTo>
                    <a:pt x="3191" y="3459"/>
                  </a:lnTo>
                  <a:lnTo>
                    <a:pt x="3020" y="3580"/>
                  </a:lnTo>
                  <a:lnTo>
                    <a:pt x="2874" y="3678"/>
                  </a:lnTo>
                  <a:lnTo>
                    <a:pt x="2704" y="3751"/>
                  </a:lnTo>
                  <a:lnTo>
                    <a:pt x="2533" y="3824"/>
                  </a:lnTo>
                  <a:lnTo>
                    <a:pt x="2338" y="3873"/>
                  </a:lnTo>
                  <a:lnTo>
                    <a:pt x="2144" y="3897"/>
                  </a:lnTo>
                  <a:lnTo>
                    <a:pt x="1949" y="3897"/>
                  </a:lnTo>
                  <a:lnTo>
                    <a:pt x="1949" y="3897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 страницам сайта:  </a:t>
            </a:r>
            <a:r>
              <a:rPr lang="ru-RU" dirty="0" smtClean="0">
                <a:solidFill>
                  <a:srgbClr val="FF9900"/>
                </a:solidFill>
              </a:rPr>
              <a:t>Видеосюжеты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347614"/>
            <a:ext cx="5760640" cy="1388416"/>
          </a:xfrm>
        </p:spPr>
        <p:txBody>
          <a:bodyPr anchor="t"/>
          <a:lstStyle/>
          <a:p>
            <a:pPr marL="85725" indent="276225">
              <a:buNone/>
            </a:pPr>
            <a:r>
              <a:rPr lang="ru-RU" sz="1400" dirty="0" smtClean="0">
                <a:latin typeface="+mn-lt"/>
              </a:rPr>
              <a:t>Информационные видеосюжеты — содержат полезную информацию, служат сразу нескольким целям: с одной стороны это источник новостей в мире образования, с другой – это способ вызвать отклик педагогической общественности на процессы, происходящие на федеральном и  региональном уровнях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 l="59234" t="15044" r="15380" b="42834"/>
          <a:stretch>
            <a:fillRect/>
          </a:stretch>
        </p:blipFill>
        <p:spPr bwMode="auto">
          <a:xfrm>
            <a:off x="467544" y="2931790"/>
            <a:ext cx="1928785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/>
          <a:srcRect l="59130" t="57886" r="15432" b="5935"/>
          <a:stretch>
            <a:fillRect/>
          </a:stretch>
        </p:blipFill>
        <p:spPr bwMode="auto">
          <a:xfrm>
            <a:off x="6444208" y="2499742"/>
            <a:ext cx="234026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oogle Shape;693;p37"/>
          <p:cNvGrpSpPr/>
          <p:nvPr/>
        </p:nvGrpSpPr>
        <p:grpSpPr>
          <a:xfrm>
            <a:off x="323528" y="627534"/>
            <a:ext cx="349624" cy="331179"/>
            <a:chOff x="2583100" y="2973775"/>
            <a:chExt cx="461550" cy="437200"/>
          </a:xfrm>
        </p:grpSpPr>
        <p:sp>
          <p:nvSpPr>
            <p:cNvPr id="8" name="Google Shape;694;p37"/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695;p37"/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70663" name="Picture 7" descr="https://blog.coinhe.io/wp-content/uploads/2019/09/Article_The-Dos-and-Donts-of-an-Effective-Referral-Marketing-Program-thegem-blog-default.jpg"/>
          <p:cNvPicPr>
            <a:picLocks noChangeAspect="1" noChangeArrowheads="1"/>
          </p:cNvPicPr>
          <p:nvPr/>
        </p:nvPicPr>
        <p:blipFill>
          <a:blip r:embed="rId3"/>
          <a:srcRect l="4821" r="4794"/>
          <a:stretch>
            <a:fillRect/>
          </a:stretch>
        </p:blipFill>
        <p:spPr bwMode="auto">
          <a:xfrm>
            <a:off x="2627784" y="3075806"/>
            <a:ext cx="3096344" cy="1581112"/>
          </a:xfrm>
          <a:prstGeom prst="rect">
            <a:avLst/>
          </a:prstGeom>
          <a:noFill/>
        </p:spPr>
      </p:pic>
      <p:pic>
        <p:nvPicPr>
          <p:cNvPr id="12" name="Picture 5" descr="https://thumbs.dreamstime.com/z/%D1%85%D0%B0%D1%80%D0%B0%D0%BA%D1%82%D0%B5%D1%80-%D0%B2%D0%BE%D0%BF-%D0%BE%D1%89%D0%B5%D0%BD%D0%B8%D1%8F-%D0%B3%D1%80%D1%83%D0%BF%D0%BF%D1%8B-%D1%8E-%D0%B5%D0%B9-83297466.jpg"/>
          <p:cNvPicPr>
            <a:picLocks noChangeAspect="1" noChangeArrowheads="1"/>
          </p:cNvPicPr>
          <p:nvPr/>
        </p:nvPicPr>
        <p:blipFill>
          <a:blip r:embed="rId4"/>
          <a:srcRect b="8696"/>
          <a:stretch>
            <a:fillRect/>
          </a:stretch>
        </p:blipFill>
        <p:spPr bwMode="auto">
          <a:xfrm>
            <a:off x="6876256" y="915566"/>
            <a:ext cx="1548949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https://st.depositphotos.com/3007005/3779/v/950/depositphotos_37794497-stock-illustration-business-concep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152" y="1419622"/>
            <a:ext cx="2924436" cy="26642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Вступайте в ряды НООС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419622"/>
            <a:ext cx="5976664" cy="3145500"/>
          </a:xfrm>
        </p:spPr>
        <p:txBody>
          <a:bodyPr/>
          <a:lstStyle/>
          <a:p>
            <a:pPr marL="85725" indent="-9525" algn="ctr">
              <a:buNone/>
            </a:pPr>
            <a:r>
              <a:rPr lang="ru-RU" sz="1800" dirty="0" smtClean="0">
                <a:latin typeface="+mn-lt"/>
              </a:rPr>
              <a:t>Преимущество сетевого сообщества учителей физики – </a:t>
            </a:r>
          </a:p>
          <a:p>
            <a:pPr marL="85725" indent="-9525" algn="ctr">
              <a:buNone/>
            </a:pPr>
            <a:r>
              <a:rPr lang="ru-RU" sz="1800" dirty="0" smtClean="0">
                <a:latin typeface="+mn-lt"/>
              </a:rPr>
              <a:t>основательность, </a:t>
            </a:r>
          </a:p>
          <a:p>
            <a:pPr marL="85725" indent="-9525" algn="ctr">
              <a:buNone/>
            </a:pPr>
            <a:r>
              <a:rPr lang="ru-RU" sz="1800" dirty="0" smtClean="0">
                <a:latin typeface="+mn-lt"/>
              </a:rPr>
              <a:t>серьезный подход к материалам, размещаемым на сайте, </a:t>
            </a:r>
          </a:p>
          <a:p>
            <a:pPr marL="85725" indent="-9525" algn="ctr">
              <a:buNone/>
            </a:pPr>
            <a:r>
              <a:rPr lang="ru-RU" sz="1800" dirty="0" smtClean="0">
                <a:latin typeface="+mn-lt"/>
              </a:rPr>
              <a:t>обсуждение актуальных вопросов.</a:t>
            </a:r>
          </a:p>
          <a:p>
            <a:pPr marL="85725" indent="-9525" algn="ctr">
              <a:buNone/>
            </a:pPr>
            <a:r>
              <a:rPr lang="ru-RU" sz="1800" dirty="0" smtClean="0">
                <a:latin typeface="+mn-lt"/>
              </a:rPr>
              <a:t>Вы еще не участник сетевого сообщества? </a:t>
            </a:r>
          </a:p>
          <a:p>
            <a:pPr marL="85725" indent="-9525" algn="ctr">
              <a:buNone/>
            </a:pPr>
            <a:r>
              <a:rPr lang="ru-RU" sz="1800" dirty="0" smtClean="0">
                <a:latin typeface="+mn-lt"/>
              </a:rPr>
              <a:t>Мы ждем Вас</a:t>
            </a:r>
          </a:p>
          <a:p>
            <a:pPr marL="0" indent="7620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" dirty="0"/>
          </a:p>
        </p:txBody>
      </p:sp>
      <p:grpSp>
        <p:nvGrpSpPr>
          <p:cNvPr id="6" name="Google Shape;752;p37"/>
          <p:cNvGrpSpPr/>
          <p:nvPr/>
        </p:nvGrpSpPr>
        <p:grpSpPr>
          <a:xfrm>
            <a:off x="251520" y="627534"/>
            <a:ext cx="354245" cy="354245"/>
            <a:chOff x="5941025" y="3634400"/>
            <a:chExt cx="467650" cy="467650"/>
          </a:xfrm>
        </p:grpSpPr>
        <p:sp>
          <p:nvSpPr>
            <p:cNvPr id="7" name="Google Shape;753;p37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754;p37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755;p37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756;p37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757;p37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758;p37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9502"/>
            <a:ext cx="5616624" cy="766200"/>
          </a:xfrm>
        </p:spPr>
        <p:txBody>
          <a:bodyPr/>
          <a:lstStyle/>
          <a:p>
            <a:r>
              <a:rPr lang="ru-RU" dirty="0" smtClean="0"/>
              <a:t>Новосибирская открытая образовательная сеть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851670"/>
            <a:ext cx="4477805" cy="2232248"/>
          </a:xfrm>
        </p:spPr>
        <p:txBody>
          <a:bodyPr anchor="t"/>
          <a:lstStyle/>
          <a:p>
            <a:pPr marL="85725" indent="276225" algn="ctr">
              <a:buNone/>
            </a:pPr>
            <a:r>
              <a:rPr lang="ru-RU" sz="1800" dirty="0" smtClean="0">
                <a:latin typeface="+mn-lt"/>
              </a:rPr>
              <a:t>Портал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НООС</a:t>
            </a:r>
            <a:r>
              <a:rPr lang="ru-RU" sz="1800" dirty="0" smtClean="0">
                <a:latin typeface="+mn-lt"/>
              </a:rPr>
              <a:t>– необходимая часть единой информационно-образовательной среды в системе образования Новосибирской области.</a:t>
            </a:r>
            <a:br>
              <a:rPr lang="ru-RU" sz="1800" dirty="0" smtClean="0">
                <a:latin typeface="+mn-lt"/>
              </a:rPr>
            </a:br>
            <a:endParaRPr lang="ru-RU" sz="1800" dirty="0" smtClean="0">
              <a:latin typeface="+mn-lt"/>
            </a:endParaRPr>
          </a:p>
          <a:p>
            <a:pPr marL="85725" indent="276225" algn="ctr">
              <a:buNone/>
            </a:pPr>
            <a:r>
              <a:rPr lang="ru-RU" sz="1800" dirty="0" smtClean="0">
                <a:latin typeface="+mn-lt"/>
              </a:rPr>
              <a:t>С порталом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НООС</a:t>
            </a:r>
            <a:r>
              <a:rPr lang="ru-RU" sz="1800" dirty="0" smtClean="0">
                <a:latin typeface="+mn-lt"/>
              </a:rPr>
              <a:t> вы всегда будете в курсе событий!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" dirty="0"/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2"/>
          <a:srcRect l="17814" t="12180" r="16412" b="4992"/>
          <a:stretch>
            <a:fillRect/>
          </a:stretch>
        </p:blipFill>
        <p:spPr bwMode="auto">
          <a:xfrm>
            <a:off x="4788024" y="1347614"/>
            <a:ext cx="406633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oogle Shape;945;p37"/>
          <p:cNvGrpSpPr/>
          <p:nvPr/>
        </p:nvGrpSpPr>
        <p:grpSpPr>
          <a:xfrm>
            <a:off x="179512" y="555526"/>
            <a:ext cx="576064" cy="463143"/>
            <a:chOff x="5233525" y="4954450"/>
            <a:chExt cx="538275" cy="516350"/>
          </a:xfrm>
        </p:grpSpPr>
        <p:sp>
          <p:nvSpPr>
            <p:cNvPr id="8" name="Google Shape;946;p37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947;p37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948;p37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949;p37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950;p37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951;p37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952;p37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953;p37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954;p37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955;p37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956;p37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71600" y="411510"/>
            <a:ext cx="5328592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Сетевое сообщество – «ФИЗИКА»</a:t>
            </a:r>
            <a:endParaRPr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dirty="0"/>
          </a:p>
        </p:txBody>
      </p:sp>
      <p:sp>
        <p:nvSpPr>
          <p:cNvPr id="12" name="Google Shape;237;p16"/>
          <p:cNvSpPr txBox="1">
            <a:spLocks/>
          </p:cNvSpPr>
          <p:nvPr/>
        </p:nvSpPr>
        <p:spPr>
          <a:xfrm>
            <a:off x="4499992" y="2787774"/>
            <a:ext cx="1584176" cy="62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idx="1"/>
          </p:nvPr>
        </p:nvSpPr>
        <p:spPr>
          <a:xfrm>
            <a:off x="107504" y="1491630"/>
            <a:ext cx="6696744" cy="3145500"/>
          </a:xfrm>
        </p:spPr>
        <p:txBody>
          <a:bodyPr anchor="t"/>
          <a:lstStyle/>
          <a:p>
            <a:pPr marL="85725" indent="276225" algn="ctr">
              <a:buNone/>
            </a:pPr>
            <a:r>
              <a:rPr lang="ru-RU" sz="1800" dirty="0" smtClean="0">
                <a:latin typeface="+mn-lt"/>
              </a:rPr>
              <a:t>Сетевое сообщество учителей физики в рамках Новосибирской открытой образовательной сети – </a:t>
            </a:r>
            <a:r>
              <a:rPr lang="ru-RU" sz="1800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площадка</a:t>
            </a:r>
            <a:r>
              <a:rPr lang="ru-RU" sz="1800" dirty="0" smtClean="0">
                <a:latin typeface="+mn-lt"/>
              </a:rPr>
              <a:t> </a:t>
            </a:r>
          </a:p>
          <a:p>
            <a:pPr marL="85725" indent="276225" algn="ctr">
              <a:buNone/>
            </a:pPr>
            <a:r>
              <a:rPr lang="ru-RU" sz="1800" dirty="0" smtClean="0">
                <a:latin typeface="+mn-lt"/>
              </a:rPr>
              <a:t>для повышения педагогического и методического мастерства учителей, живущих в различных уголках нашей области, </a:t>
            </a:r>
          </a:p>
          <a:p>
            <a:pPr marL="85725" indent="276225" algn="ctr">
              <a:buNone/>
            </a:pPr>
            <a:r>
              <a:rPr lang="ru-RU" sz="1800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возможность</a:t>
            </a:r>
            <a:r>
              <a:rPr lang="ru-RU" sz="1800" dirty="0" smtClean="0">
                <a:latin typeface="+mn-lt"/>
              </a:rPr>
              <a:t> реализовать себя, </a:t>
            </a:r>
          </a:p>
          <a:p>
            <a:pPr marL="85725" indent="276225" algn="ctr">
              <a:buNone/>
            </a:pPr>
            <a:r>
              <a:rPr lang="ru-RU" sz="1800" dirty="0" smtClean="0">
                <a:latin typeface="+mn-lt"/>
              </a:rPr>
              <a:t>отправная </a:t>
            </a:r>
            <a:r>
              <a:rPr lang="ru-RU" sz="1800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точка</a:t>
            </a:r>
            <a:r>
              <a:rPr lang="ru-RU" sz="1800" dirty="0" smtClean="0">
                <a:latin typeface="+mn-lt"/>
              </a:rPr>
              <a:t> для развития и поддержки новых технологий в организации образовательного процесса, </a:t>
            </a:r>
            <a:r>
              <a:rPr lang="ru-RU" sz="1800" i="1" dirty="0" smtClean="0">
                <a:latin typeface="+mn-lt"/>
              </a:rPr>
              <a:t>место</a:t>
            </a:r>
            <a:r>
              <a:rPr lang="ru-RU" sz="1800" dirty="0" smtClean="0">
                <a:latin typeface="+mn-lt"/>
              </a:rPr>
              <a:t> обучения и обмена опытом</a:t>
            </a:r>
            <a:endParaRPr lang="ru-RU" sz="1800" dirty="0">
              <a:latin typeface="+mn-lt"/>
            </a:endParaRPr>
          </a:p>
        </p:txBody>
      </p:sp>
      <p:pic>
        <p:nvPicPr>
          <p:cNvPr id="49154" name="Picture 2" descr="https://edu54.ru/upload/resize_cache/socialnetwork/342/90_90_1/unnam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1995686"/>
            <a:ext cx="1800198" cy="1800200"/>
          </a:xfrm>
          <a:prstGeom prst="rect">
            <a:avLst/>
          </a:prstGeom>
          <a:noFill/>
        </p:spPr>
      </p:pic>
      <p:grpSp>
        <p:nvGrpSpPr>
          <p:cNvPr id="22" name="Google Shape;809;p37"/>
          <p:cNvGrpSpPr/>
          <p:nvPr/>
        </p:nvGrpSpPr>
        <p:grpSpPr>
          <a:xfrm>
            <a:off x="323528" y="483518"/>
            <a:ext cx="431847" cy="504056"/>
            <a:chOff x="3968275" y="4980625"/>
            <a:chExt cx="379975" cy="452425"/>
          </a:xfrm>
        </p:grpSpPr>
        <p:sp>
          <p:nvSpPr>
            <p:cNvPr id="23" name="Google Shape;810;p37"/>
            <p:cNvSpPr/>
            <p:nvPr/>
          </p:nvSpPr>
          <p:spPr>
            <a:xfrm>
              <a:off x="4168000" y="4980625"/>
              <a:ext cx="85875" cy="102325"/>
            </a:xfrm>
            <a:custGeom>
              <a:avLst/>
              <a:gdLst/>
              <a:ahLst/>
              <a:cxnLst/>
              <a:rect l="l" t="t" r="r" b="b"/>
              <a:pathLst>
                <a:path w="3435" h="4093" fill="none" extrusionOk="0">
                  <a:moveTo>
                    <a:pt x="317" y="1486"/>
                  </a:moveTo>
                  <a:lnTo>
                    <a:pt x="317" y="1486"/>
                  </a:lnTo>
                  <a:lnTo>
                    <a:pt x="487" y="1292"/>
                  </a:lnTo>
                  <a:lnTo>
                    <a:pt x="682" y="1097"/>
                  </a:lnTo>
                  <a:lnTo>
                    <a:pt x="901" y="951"/>
                  </a:lnTo>
                  <a:lnTo>
                    <a:pt x="1145" y="780"/>
                  </a:lnTo>
                  <a:lnTo>
                    <a:pt x="1388" y="658"/>
                  </a:lnTo>
                  <a:lnTo>
                    <a:pt x="1632" y="537"/>
                  </a:lnTo>
                  <a:lnTo>
                    <a:pt x="2143" y="317"/>
                  </a:lnTo>
                  <a:lnTo>
                    <a:pt x="2631" y="171"/>
                  </a:lnTo>
                  <a:lnTo>
                    <a:pt x="3020" y="74"/>
                  </a:lnTo>
                  <a:lnTo>
                    <a:pt x="3386" y="1"/>
                  </a:lnTo>
                  <a:lnTo>
                    <a:pt x="3386" y="1"/>
                  </a:lnTo>
                  <a:lnTo>
                    <a:pt x="3410" y="366"/>
                  </a:lnTo>
                  <a:lnTo>
                    <a:pt x="3434" y="780"/>
                  </a:lnTo>
                  <a:lnTo>
                    <a:pt x="3434" y="1267"/>
                  </a:lnTo>
                  <a:lnTo>
                    <a:pt x="3410" y="1827"/>
                  </a:lnTo>
                  <a:lnTo>
                    <a:pt x="3386" y="2095"/>
                  </a:lnTo>
                  <a:lnTo>
                    <a:pt x="3312" y="2363"/>
                  </a:lnTo>
                  <a:lnTo>
                    <a:pt x="3264" y="2655"/>
                  </a:lnTo>
                  <a:lnTo>
                    <a:pt x="3166" y="2899"/>
                  </a:lnTo>
                  <a:lnTo>
                    <a:pt x="3045" y="3143"/>
                  </a:lnTo>
                  <a:lnTo>
                    <a:pt x="2923" y="3362"/>
                  </a:lnTo>
                  <a:lnTo>
                    <a:pt x="2923" y="3362"/>
                  </a:lnTo>
                  <a:lnTo>
                    <a:pt x="2752" y="3557"/>
                  </a:lnTo>
                  <a:lnTo>
                    <a:pt x="2582" y="3703"/>
                  </a:lnTo>
                  <a:lnTo>
                    <a:pt x="2387" y="3824"/>
                  </a:lnTo>
                  <a:lnTo>
                    <a:pt x="2192" y="3922"/>
                  </a:lnTo>
                  <a:lnTo>
                    <a:pt x="1997" y="3995"/>
                  </a:lnTo>
                  <a:lnTo>
                    <a:pt x="1778" y="4044"/>
                  </a:lnTo>
                  <a:lnTo>
                    <a:pt x="1583" y="4092"/>
                  </a:lnTo>
                  <a:lnTo>
                    <a:pt x="1388" y="4092"/>
                  </a:lnTo>
                  <a:lnTo>
                    <a:pt x="1047" y="4092"/>
                  </a:lnTo>
                  <a:lnTo>
                    <a:pt x="755" y="4044"/>
                  </a:lnTo>
                  <a:lnTo>
                    <a:pt x="487" y="3995"/>
                  </a:lnTo>
                  <a:lnTo>
                    <a:pt x="487" y="3995"/>
                  </a:lnTo>
                  <a:lnTo>
                    <a:pt x="341" y="3751"/>
                  </a:lnTo>
                  <a:lnTo>
                    <a:pt x="219" y="3483"/>
                  </a:lnTo>
                  <a:lnTo>
                    <a:pt x="98" y="3143"/>
                  </a:lnTo>
                  <a:lnTo>
                    <a:pt x="49" y="2972"/>
                  </a:lnTo>
                  <a:lnTo>
                    <a:pt x="25" y="2753"/>
                  </a:lnTo>
                  <a:lnTo>
                    <a:pt x="0" y="2558"/>
                  </a:lnTo>
                  <a:lnTo>
                    <a:pt x="0" y="2339"/>
                  </a:lnTo>
                  <a:lnTo>
                    <a:pt x="25" y="2120"/>
                  </a:lnTo>
                  <a:lnTo>
                    <a:pt x="98" y="1900"/>
                  </a:lnTo>
                  <a:lnTo>
                    <a:pt x="195" y="1706"/>
                  </a:lnTo>
                  <a:lnTo>
                    <a:pt x="317" y="1486"/>
                  </a:lnTo>
                  <a:lnTo>
                    <a:pt x="317" y="1486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811;p37"/>
            <p:cNvSpPr/>
            <p:nvPr/>
          </p:nvSpPr>
          <p:spPr>
            <a:xfrm>
              <a:off x="3968275" y="5043350"/>
              <a:ext cx="379975" cy="389700"/>
            </a:xfrm>
            <a:custGeom>
              <a:avLst/>
              <a:gdLst/>
              <a:ahLst/>
              <a:cxnLst/>
              <a:rect l="l" t="t" r="r" b="b"/>
              <a:pathLst>
                <a:path w="15199" h="15588" fill="none" extrusionOk="0">
                  <a:moveTo>
                    <a:pt x="7965" y="2679"/>
                  </a:moveTo>
                  <a:lnTo>
                    <a:pt x="7965" y="2679"/>
                  </a:lnTo>
                  <a:lnTo>
                    <a:pt x="7478" y="2655"/>
                  </a:lnTo>
                  <a:lnTo>
                    <a:pt x="6942" y="2606"/>
                  </a:lnTo>
                  <a:lnTo>
                    <a:pt x="5822" y="2509"/>
                  </a:lnTo>
                  <a:lnTo>
                    <a:pt x="5261" y="2484"/>
                  </a:lnTo>
                  <a:lnTo>
                    <a:pt x="4726" y="2509"/>
                  </a:lnTo>
                  <a:lnTo>
                    <a:pt x="4482" y="2533"/>
                  </a:lnTo>
                  <a:lnTo>
                    <a:pt x="4239" y="2582"/>
                  </a:lnTo>
                  <a:lnTo>
                    <a:pt x="4019" y="2655"/>
                  </a:lnTo>
                  <a:lnTo>
                    <a:pt x="3825" y="2728"/>
                  </a:lnTo>
                  <a:lnTo>
                    <a:pt x="3825" y="2728"/>
                  </a:lnTo>
                  <a:lnTo>
                    <a:pt x="3410" y="2947"/>
                  </a:lnTo>
                  <a:lnTo>
                    <a:pt x="2996" y="3166"/>
                  </a:lnTo>
                  <a:lnTo>
                    <a:pt x="2631" y="3434"/>
                  </a:lnTo>
                  <a:lnTo>
                    <a:pt x="2266" y="3702"/>
                  </a:lnTo>
                  <a:lnTo>
                    <a:pt x="1925" y="4019"/>
                  </a:lnTo>
                  <a:lnTo>
                    <a:pt x="1608" y="4335"/>
                  </a:lnTo>
                  <a:lnTo>
                    <a:pt x="1316" y="4676"/>
                  </a:lnTo>
                  <a:lnTo>
                    <a:pt x="1072" y="5042"/>
                  </a:lnTo>
                  <a:lnTo>
                    <a:pt x="829" y="5431"/>
                  </a:lnTo>
                  <a:lnTo>
                    <a:pt x="610" y="5845"/>
                  </a:lnTo>
                  <a:lnTo>
                    <a:pt x="439" y="6284"/>
                  </a:lnTo>
                  <a:lnTo>
                    <a:pt x="293" y="6722"/>
                  </a:lnTo>
                  <a:lnTo>
                    <a:pt x="171" y="7185"/>
                  </a:lnTo>
                  <a:lnTo>
                    <a:pt x="74" y="7672"/>
                  </a:lnTo>
                  <a:lnTo>
                    <a:pt x="25" y="8184"/>
                  </a:lnTo>
                  <a:lnTo>
                    <a:pt x="1" y="8695"/>
                  </a:lnTo>
                  <a:lnTo>
                    <a:pt x="1" y="8695"/>
                  </a:lnTo>
                  <a:lnTo>
                    <a:pt x="25" y="9231"/>
                  </a:lnTo>
                  <a:lnTo>
                    <a:pt x="74" y="9767"/>
                  </a:lnTo>
                  <a:lnTo>
                    <a:pt x="171" y="10278"/>
                  </a:lnTo>
                  <a:lnTo>
                    <a:pt x="293" y="10765"/>
                  </a:lnTo>
                  <a:lnTo>
                    <a:pt x="464" y="11277"/>
                  </a:lnTo>
                  <a:lnTo>
                    <a:pt x="658" y="11739"/>
                  </a:lnTo>
                  <a:lnTo>
                    <a:pt x="878" y="12202"/>
                  </a:lnTo>
                  <a:lnTo>
                    <a:pt x="1121" y="12641"/>
                  </a:lnTo>
                  <a:lnTo>
                    <a:pt x="1389" y="13055"/>
                  </a:lnTo>
                  <a:lnTo>
                    <a:pt x="1706" y="13469"/>
                  </a:lnTo>
                  <a:lnTo>
                    <a:pt x="2022" y="13834"/>
                  </a:lnTo>
                  <a:lnTo>
                    <a:pt x="2388" y="14199"/>
                  </a:lnTo>
                  <a:lnTo>
                    <a:pt x="2753" y="14540"/>
                  </a:lnTo>
                  <a:lnTo>
                    <a:pt x="3143" y="14832"/>
                  </a:lnTo>
                  <a:lnTo>
                    <a:pt x="3581" y="15125"/>
                  </a:lnTo>
                  <a:lnTo>
                    <a:pt x="4019" y="15368"/>
                  </a:lnTo>
                  <a:lnTo>
                    <a:pt x="4019" y="15368"/>
                  </a:lnTo>
                  <a:lnTo>
                    <a:pt x="4214" y="15466"/>
                  </a:lnTo>
                  <a:lnTo>
                    <a:pt x="4409" y="15539"/>
                  </a:lnTo>
                  <a:lnTo>
                    <a:pt x="4628" y="15587"/>
                  </a:lnTo>
                  <a:lnTo>
                    <a:pt x="4847" y="15587"/>
                  </a:lnTo>
                  <a:lnTo>
                    <a:pt x="5042" y="15587"/>
                  </a:lnTo>
                  <a:lnTo>
                    <a:pt x="5261" y="15587"/>
                  </a:lnTo>
                  <a:lnTo>
                    <a:pt x="5724" y="15514"/>
                  </a:lnTo>
                  <a:lnTo>
                    <a:pt x="6650" y="15320"/>
                  </a:lnTo>
                  <a:lnTo>
                    <a:pt x="7112" y="15246"/>
                  </a:lnTo>
                  <a:lnTo>
                    <a:pt x="7356" y="15222"/>
                  </a:lnTo>
                  <a:lnTo>
                    <a:pt x="7600" y="15222"/>
                  </a:lnTo>
                  <a:lnTo>
                    <a:pt x="7600" y="15222"/>
                  </a:lnTo>
                  <a:lnTo>
                    <a:pt x="7843" y="15222"/>
                  </a:lnTo>
                  <a:lnTo>
                    <a:pt x="8087" y="15246"/>
                  </a:lnTo>
                  <a:lnTo>
                    <a:pt x="8574" y="15320"/>
                  </a:lnTo>
                  <a:lnTo>
                    <a:pt x="9524" y="15514"/>
                  </a:lnTo>
                  <a:lnTo>
                    <a:pt x="9962" y="15563"/>
                  </a:lnTo>
                  <a:lnTo>
                    <a:pt x="10181" y="15587"/>
                  </a:lnTo>
                  <a:lnTo>
                    <a:pt x="10400" y="15587"/>
                  </a:lnTo>
                  <a:lnTo>
                    <a:pt x="10620" y="15563"/>
                  </a:lnTo>
                  <a:lnTo>
                    <a:pt x="10839" y="15514"/>
                  </a:lnTo>
                  <a:lnTo>
                    <a:pt x="11034" y="15441"/>
                  </a:lnTo>
                  <a:lnTo>
                    <a:pt x="11253" y="15344"/>
                  </a:lnTo>
                  <a:lnTo>
                    <a:pt x="11253" y="15344"/>
                  </a:lnTo>
                  <a:lnTo>
                    <a:pt x="11691" y="15100"/>
                  </a:lnTo>
                  <a:lnTo>
                    <a:pt x="12081" y="14808"/>
                  </a:lnTo>
                  <a:lnTo>
                    <a:pt x="12495" y="14491"/>
                  </a:lnTo>
                  <a:lnTo>
                    <a:pt x="12860" y="14175"/>
                  </a:lnTo>
                  <a:lnTo>
                    <a:pt x="13201" y="13810"/>
                  </a:lnTo>
                  <a:lnTo>
                    <a:pt x="13518" y="13420"/>
                  </a:lnTo>
                  <a:lnTo>
                    <a:pt x="13834" y="13030"/>
                  </a:lnTo>
                  <a:lnTo>
                    <a:pt x="14102" y="12616"/>
                  </a:lnTo>
                  <a:lnTo>
                    <a:pt x="14346" y="12178"/>
                  </a:lnTo>
                  <a:lnTo>
                    <a:pt x="14565" y="11715"/>
                  </a:lnTo>
                  <a:lnTo>
                    <a:pt x="14760" y="11252"/>
                  </a:lnTo>
                  <a:lnTo>
                    <a:pt x="14906" y="10765"/>
                  </a:lnTo>
                  <a:lnTo>
                    <a:pt x="15028" y="10254"/>
                  </a:lnTo>
                  <a:lnTo>
                    <a:pt x="15125" y="9742"/>
                  </a:lnTo>
                  <a:lnTo>
                    <a:pt x="15174" y="9231"/>
                  </a:lnTo>
                  <a:lnTo>
                    <a:pt x="15198" y="8695"/>
                  </a:lnTo>
                  <a:lnTo>
                    <a:pt x="15198" y="8695"/>
                  </a:lnTo>
                  <a:lnTo>
                    <a:pt x="15174" y="8159"/>
                  </a:lnTo>
                  <a:lnTo>
                    <a:pt x="15125" y="7648"/>
                  </a:lnTo>
                  <a:lnTo>
                    <a:pt x="15028" y="7161"/>
                  </a:lnTo>
                  <a:lnTo>
                    <a:pt x="14906" y="6674"/>
                  </a:lnTo>
                  <a:lnTo>
                    <a:pt x="14736" y="6235"/>
                  </a:lnTo>
                  <a:lnTo>
                    <a:pt x="14565" y="5797"/>
                  </a:lnTo>
                  <a:lnTo>
                    <a:pt x="14346" y="5383"/>
                  </a:lnTo>
                  <a:lnTo>
                    <a:pt x="14102" y="4993"/>
                  </a:lnTo>
                  <a:lnTo>
                    <a:pt x="13810" y="4603"/>
                  </a:lnTo>
                  <a:lnTo>
                    <a:pt x="13518" y="4262"/>
                  </a:lnTo>
                  <a:lnTo>
                    <a:pt x="13177" y="3946"/>
                  </a:lnTo>
                  <a:lnTo>
                    <a:pt x="12836" y="3629"/>
                  </a:lnTo>
                  <a:lnTo>
                    <a:pt x="12471" y="3361"/>
                  </a:lnTo>
                  <a:lnTo>
                    <a:pt x="12056" y="3093"/>
                  </a:lnTo>
                  <a:lnTo>
                    <a:pt x="11642" y="2850"/>
                  </a:lnTo>
                  <a:lnTo>
                    <a:pt x="11228" y="2655"/>
                  </a:lnTo>
                  <a:lnTo>
                    <a:pt x="11228" y="2655"/>
                  </a:lnTo>
                  <a:lnTo>
                    <a:pt x="11034" y="2582"/>
                  </a:lnTo>
                  <a:lnTo>
                    <a:pt x="10863" y="2533"/>
                  </a:lnTo>
                  <a:lnTo>
                    <a:pt x="10668" y="2509"/>
                  </a:lnTo>
                  <a:lnTo>
                    <a:pt x="10498" y="2484"/>
                  </a:lnTo>
                  <a:lnTo>
                    <a:pt x="10084" y="2484"/>
                  </a:lnTo>
                  <a:lnTo>
                    <a:pt x="9670" y="2509"/>
                  </a:lnTo>
                  <a:lnTo>
                    <a:pt x="8817" y="2606"/>
                  </a:lnTo>
                  <a:lnTo>
                    <a:pt x="8403" y="2655"/>
                  </a:lnTo>
                  <a:lnTo>
                    <a:pt x="7965" y="2679"/>
                  </a:lnTo>
                  <a:lnTo>
                    <a:pt x="7965" y="2679"/>
                  </a:lnTo>
                  <a:lnTo>
                    <a:pt x="6357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812;p37"/>
            <p:cNvSpPr/>
            <p:nvPr/>
          </p:nvSpPr>
          <p:spPr>
            <a:xfrm>
              <a:off x="4031000" y="5150500"/>
              <a:ext cx="54200" cy="61525"/>
            </a:xfrm>
            <a:custGeom>
              <a:avLst/>
              <a:gdLst/>
              <a:ahLst/>
              <a:cxnLst/>
              <a:rect l="l" t="t" r="r" b="b"/>
              <a:pathLst>
                <a:path w="2168" h="2461" fill="none" extrusionOk="0">
                  <a:moveTo>
                    <a:pt x="2168" y="1"/>
                  </a:moveTo>
                  <a:lnTo>
                    <a:pt x="2168" y="1"/>
                  </a:lnTo>
                  <a:lnTo>
                    <a:pt x="1900" y="49"/>
                  </a:lnTo>
                  <a:lnTo>
                    <a:pt x="1656" y="123"/>
                  </a:lnTo>
                  <a:lnTo>
                    <a:pt x="1437" y="220"/>
                  </a:lnTo>
                  <a:lnTo>
                    <a:pt x="1218" y="342"/>
                  </a:lnTo>
                  <a:lnTo>
                    <a:pt x="1048" y="488"/>
                  </a:lnTo>
                  <a:lnTo>
                    <a:pt x="877" y="634"/>
                  </a:lnTo>
                  <a:lnTo>
                    <a:pt x="731" y="780"/>
                  </a:lnTo>
                  <a:lnTo>
                    <a:pt x="585" y="951"/>
                  </a:lnTo>
                  <a:lnTo>
                    <a:pt x="487" y="1121"/>
                  </a:lnTo>
                  <a:lnTo>
                    <a:pt x="366" y="1316"/>
                  </a:lnTo>
                  <a:lnTo>
                    <a:pt x="220" y="1681"/>
                  </a:lnTo>
                  <a:lnTo>
                    <a:pt x="98" y="2071"/>
                  </a:lnTo>
                  <a:lnTo>
                    <a:pt x="0" y="246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1043608" y="339502"/>
            <a:ext cx="5348384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/>
              <a:t>Основные цели сообщества</a:t>
            </a:r>
            <a:endParaRPr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dirty="0"/>
          </a:p>
        </p:txBody>
      </p:sp>
      <p:sp>
        <p:nvSpPr>
          <p:cNvPr id="12" name="Google Shape;237;p16"/>
          <p:cNvSpPr txBox="1">
            <a:spLocks/>
          </p:cNvSpPr>
          <p:nvPr/>
        </p:nvSpPr>
        <p:spPr>
          <a:xfrm>
            <a:off x="4499992" y="2787774"/>
            <a:ext cx="1584176" cy="62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idx="1"/>
          </p:nvPr>
        </p:nvSpPr>
        <p:spPr>
          <a:xfrm>
            <a:off x="179512" y="1923678"/>
            <a:ext cx="5544615" cy="2088232"/>
          </a:xfrm>
        </p:spPr>
        <p:txBody>
          <a:bodyPr/>
          <a:lstStyle/>
          <a:p>
            <a:r>
              <a:rPr lang="ru-RU" sz="1800" dirty="0" smtClean="0">
                <a:latin typeface="+mn-lt"/>
              </a:rPr>
              <a:t>Создание единого информационного пространства</a:t>
            </a:r>
          </a:p>
          <a:p>
            <a:r>
              <a:rPr lang="ru-RU" sz="1800" dirty="0" smtClean="0">
                <a:latin typeface="+mn-lt"/>
              </a:rPr>
              <a:t>Организация общения на профессиональные темы</a:t>
            </a:r>
          </a:p>
          <a:p>
            <a:r>
              <a:rPr lang="ru-RU" sz="1800" dirty="0" smtClean="0">
                <a:latin typeface="+mn-lt"/>
              </a:rPr>
              <a:t>Распространение успешных педагогических практик, </a:t>
            </a:r>
          </a:p>
          <a:p>
            <a:r>
              <a:rPr lang="ru-RU" sz="1800" dirty="0" smtClean="0">
                <a:latin typeface="+mn-lt"/>
              </a:rPr>
              <a:t>Поддержка новых образовательных инициатив –профессионального сетевого сообщества. </a:t>
            </a:r>
          </a:p>
        </p:txBody>
      </p:sp>
      <p:pic>
        <p:nvPicPr>
          <p:cNvPr id="8194" name="Picture 2" descr="https://blog.adgager.com/wp-content/uploads/2019/07/sosyal-medya-reklamciligi-1080x635.png"/>
          <p:cNvPicPr>
            <a:picLocks noChangeAspect="1" noChangeArrowheads="1"/>
          </p:cNvPicPr>
          <p:nvPr/>
        </p:nvPicPr>
        <p:blipFill>
          <a:blip r:embed="rId3"/>
          <a:srcRect r="5631"/>
          <a:stretch>
            <a:fillRect/>
          </a:stretch>
        </p:blipFill>
        <p:spPr bwMode="auto">
          <a:xfrm>
            <a:off x="5796136" y="1923678"/>
            <a:ext cx="3240360" cy="2018904"/>
          </a:xfrm>
          <a:prstGeom prst="rect">
            <a:avLst/>
          </a:prstGeom>
          <a:noFill/>
        </p:spPr>
      </p:pic>
      <p:grpSp>
        <p:nvGrpSpPr>
          <p:cNvPr id="13" name="Google Shape;631;p37"/>
          <p:cNvGrpSpPr/>
          <p:nvPr/>
        </p:nvGrpSpPr>
        <p:grpSpPr>
          <a:xfrm>
            <a:off x="323528" y="483518"/>
            <a:ext cx="504056" cy="504056"/>
            <a:chOff x="5961125" y="1623900"/>
            <a:chExt cx="427450" cy="448175"/>
          </a:xfrm>
        </p:grpSpPr>
        <p:sp>
          <p:nvSpPr>
            <p:cNvPr id="14" name="Google Shape;632;p37"/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633;p37"/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634;p37"/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635;p37"/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636;p37"/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637;p37"/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638;p37"/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71600" y="411510"/>
            <a:ext cx="5328592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Количество участников</a:t>
            </a:r>
            <a:endParaRPr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dirty="0"/>
          </a:p>
        </p:txBody>
      </p:sp>
      <p:sp>
        <p:nvSpPr>
          <p:cNvPr id="12" name="Google Shape;237;p16"/>
          <p:cNvSpPr txBox="1">
            <a:spLocks/>
          </p:cNvSpPr>
          <p:nvPr/>
        </p:nvSpPr>
        <p:spPr>
          <a:xfrm>
            <a:off x="4499992" y="2787774"/>
            <a:ext cx="1584176" cy="62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idx="1"/>
          </p:nvPr>
        </p:nvSpPr>
        <p:spPr>
          <a:xfrm>
            <a:off x="539552" y="1563638"/>
            <a:ext cx="5184576" cy="3145500"/>
          </a:xfrm>
        </p:spPr>
        <p:txBody>
          <a:bodyPr anchor="t"/>
          <a:lstStyle/>
          <a:p>
            <a:pPr marL="85725" indent="276225" algn="ctr">
              <a:buNone/>
            </a:pPr>
            <a:r>
              <a:rPr lang="ru-RU" sz="1800" dirty="0" smtClean="0">
                <a:latin typeface="+mn-lt"/>
              </a:rPr>
              <a:t>Количество участников сообщества растет с каждым годом!</a:t>
            </a:r>
          </a:p>
          <a:p>
            <a:pPr marL="85725" indent="276225" algn="ctr">
              <a:buNone/>
            </a:pPr>
            <a:endParaRPr lang="ru-RU" sz="1800" dirty="0" smtClean="0">
              <a:latin typeface="+mn-lt"/>
            </a:endParaRPr>
          </a:p>
          <a:p>
            <a:pPr algn="ctr">
              <a:buNone/>
            </a:pP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Сегодня нас – 462 педагога,</a:t>
            </a:r>
            <a:r>
              <a:rPr lang="ru-RU" dirty="0" smtClean="0"/>
              <a:t> </a:t>
            </a:r>
          </a:p>
          <a:p>
            <a:pPr algn="ctr">
              <a:buNone/>
            </a:pPr>
            <a:r>
              <a:rPr lang="ru-RU" sz="1800" dirty="0" smtClean="0">
                <a:latin typeface="+mn-lt"/>
              </a:rPr>
              <a:t>стремящихся пополнить свой методический багаж, глубоко изучить свой предмет, быть в курсе событий</a:t>
            </a:r>
          </a:p>
        </p:txBody>
      </p:sp>
      <p:pic>
        <p:nvPicPr>
          <p:cNvPr id="6146" name="Picture 2" descr="https://s.alicdn.com/@sc01/kf/HTB1MI41LFXXXXaBXFXX760XFXXXC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96136" y="1491630"/>
            <a:ext cx="3173198" cy="2612158"/>
          </a:xfrm>
          <a:prstGeom prst="rect">
            <a:avLst/>
          </a:prstGeom>
          <a:noFill/>
        </p:spPr>
      </p:pic>
      <p:grpSp>
        <p:nvGrpSpPr>
          <p:cNvPr id="18" name="Google Shape;741;p37"/>
          <p:cNvGrpSpPr/>
          <p:nvPr/>
        </p:nvGrpSpPr>
        <p:grpSpPr>
          <a:xfrm>
            <a:off x="251520" y="627534"/>
            <a:ext cx="576064" cy="360040"/>
            <a:chOff x="4604550" y="3714775"/>
            <a:chExt cx="439625" cy="319075"/>
          </a:xfrm>
        </p:grpSpPr>
        <p:sp>
          <p:nvSpPr>
            <p:cNvPr id="19" name="Google Shape;742;p37"/>
            <p:cNvSpPr/>
            <p:nvPr/>
          </p:nvSpPr>
          <p:spPr>
            <a:xfrm>
              <a:off x="4604550" y="3714775"/>
              <a:ext cx="439625" cy="319075"/>
            </a:xfrm>
            <a:custGeom>
              <a:avLst/>
              <a:gdLst/>
              <a:ahLst/>
              <a:cxnLst/>
              <a:rect l="l" t="t" r="r" b="b"/>
              <a:pathLst>
                <a:path w="17585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743;p37"/>
            <p:cNvSpPr/>
            <p:nvPr/>
          </p:nvSpPr>
          <p:spPr>
            <a:xfrm>
              <a:off x="4647175" y="3761675"/>
              <a:ext cx="354400" cy="213725"/>
            </a:xfrm>
            <a:custGeom>
              <a:avLst/>
              <a:gdLst/>
              <a:ahLst/>
              <a:cxnLst/>
              <a:rect l="l" t="t" r="r" b="b"/>
              <a:pathLst>
                <a:path w="14176" h="8549" fill="none" extrusionOk="0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27584" y="411510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 smtClean="0"/>
              <a:t>По страницам сайта:      </a:t>
            </a:r>
            <a:r>
              <a:rPr lang="ru-RU" dirty="0" smtClean="0">
                <a:solidFill>
                  <a:srgbClr val="FF9900"/>
                </a:solidFill>
              </a:rPr>
              <a:t>Календарь событий</a:t>
            </a:r>
            <a:endParaRPr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dirty="0"/>
          </a:p>
        </p:txBody>
      </p:sp>
      <p:sp>
        <p:nvSpPr>
          <p:cNvPr id="12" name="Google Shape;237;p16"/>
          <p:cNvSpPr txBox="1">
            <a:spLocks/>
          </p:cNvSpPr>
          <p:nvPr/>
        </p:nvSpPr>
        <p:spPr>
          <a:xfrm>
            <a:off x="4499992" y="2787774"/>
            <a:ext cx="1584176" cy="62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idx="1"/>
          </p:nvPr>
        </p:nvSpPr>
        <p:spPr>
          <a:xfrm>
            <a:off x="539552" y="1563638"/>
            <a:ext cx="6132600" cy="3145500"/>
          </a:xfrm>
        </p:spPr>
        <p:txBody>
          <a:bodyPr anchor="t"/>
          <a:lstStyle/>
          <a:p>
            <a:pPr marL="85725" indent="276225">
              <a:buNone/>
            </a:pPr>
            <a:r>
              <a:rPr lang="ru-RU" sz="1800" dirty="0" smtClean="0">
                <a:latin typeface="+mn-lt"/>
              </a:rPr>
              <a:t>Учителю, чтобы быть в курсе событий и ориентироваться в постоянно меняющемся мире, необходимо следить за потоком информации. </a:t>
            </a:r>
          </a:p>
          <a:p>
            <a:pPr marL="85725" indent="276225">
              <a:buNone/>
            </a:pPr>
            <a:r>
              <a:rPr lang="ru-RU" sz="1800" dirty="0" smtClean="0">
                <a:latin typeface="+mn-lt"/>
              </a:rPr>
              <a:t>В этом может помочь «Календарь событий» 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endParaRPr lang="ru-RU" sz="1800" dirty="0" smtClean="0">
              <a:latin typeface="+mn-lt"/>
            </a:endParaRPr>
          </a:p>
        </p:txBody>
      </p:sp>
      <p:pic>
        <p:nvPicPr>
          <p:cNvPr id="11" name="Рисунок 10" descr="1.png"/>
          <p:cNvPicPr/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62866" t="44981"/>
          <a:stretch>
            <a:fillRect/>
          </a:stretch>
        </p:blipFill>
        <p:spPr>
          <a:xfrm>
            <a:off x="467544" y="3147814"/>
            <a:ext cx="2219325" cy="1762125"/>
          </a:xfrm>
          <a:prstGeom prst="rect">
            <a:avLst/>
          </a:prstGeom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8437" t="24582" r="15498" b="4402"/>
          <a:stretch>
            <a:fillRect/>
          </a:stretch>
        </p:blipFill>
        <p:spPr bwMode="auto">
          <a:xfrm>
            <a:off x="3491880" y="3147814"/>
            <a:ext cx="2808312" cy="1698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https://thumbs.dreamstime.com/z/%D1%81%D0%B5%D1%82%D1%8C-%D0%B7%D0%BD%D0%B0%D1%87%D0%BA%D0%B0-%D0%BB%D1%8E%D0%B4%D0%B5%D0%B9-smm-%D1%81%D1%80%D0%B5%D0%B4%D1%81%D1%82%D0%B2%D0%B0-%D0%BC%D0%B0%D1%80%D0%BA%D0%B5%D1%82%D0%B8%D0%BD%D0%B3%D0%B0-%D1%81%D0%BE%D1%86%D0%B8%D0%B0%D0%BB%D1%8C%D0%BD%D1%8B%D0%B5-112667276.jpg"/>
          <p:cNvPicPr>
            <a:picLocks noChangeAspect="1" noChangeArrowheads="1"/>
          </p:cNvPicPr>
          <p:nvPr/>
        </p:nvPicPr>
        <p:blipFill>
          <a:blip r:embed="rId5"/>
          <a:srcRect b="11917"/>
          <a:stretch>
            <a:fillRect/>
          </a:stretch>
        </p:blipFill>
        <p:spPr bwMode="auto">
          <a:xfrm>
            <a:off x="6444208" y="1635646"/>
            <a:ext cx="2443121" cy="1584176"/>
          </a:xfrm>
          <a:prstGeom prst="rect">
            <a:avLst/>
          </a:prstGeom>
          <a:noFill/>
        </p:spPr>
      </p:pic>
      <p:sp>
        <p:nvSpPr>
          <p:cNvPr id="14" name="Блок-схема: память с посл. доступом 13"/>
          <p:cNvSpPr/>
          <p:nvPr/>
        </p:nvSpPr>
        <p:spPr>
          <a:xfrm>
            <a:off x="6876256" y="1995686"/>
            <a:ext cx="720080" cy="504056"/>
          </a:xfrm>
          <a:prstGeom prst="flowChartMagneticTap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00" dirty="0" smtClean="0">
                <a:solidFill>
                  <a:schemeClr val="accent6">
                    <a:lumMod val="50000"/>
                  </a:schemeClr>
                </a:solidFill>
              </a:rPr>
              <a:t>11.11.20</a:t>
            </a:r>
            <a:endParaRPr lang="ru-RU" sz="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2" name="Google Shape;875;p37"/>
          <p:cNvGrpSpPr/>
          <p:nvPr/>
        </p:nvGrpSpPr>
        <p:grpSpPr>
          <a:xfrm>
            <a:off x="251520" y="627534"/>
            <a:ext cx="376447" cy="360294"/>
            <a:chOff x="5973900" y="318475"/>
            <a:chExt cx="401900" cy="380575"/>
          </a:xfrm>
        </p:grpSpPr>
        <p:sp>
          <p:nvSpPr>
            <p:cNvPr id="23" name="Google Shape;876;p37"/>
            <p:cNvSpPr/>
            <p:nvPr/>
          </p:nvSpPr>
          <p:spPr>
            <a:xfrm>
              <a:off x="5973900" y="337975"/>
              <a:ext cx="401900" cy="67000"/>
            </a:xfrm>
            <a:custGeom>
              <a:avLst/>
              <a:gdLst/>
              <a:ahLst/>
              <a:cxnLst/>
              <a:rect l="l" t="t" r="r" b="b"/>
              <a:pathLst>
                <a:path w="16076" h="2680" fill="none" extrusionOk="0">
                  <a:moveTo>
                    <a:pt x="16075" y="2679"/>
                  </a:moveTo>
                  <a:lnTo>
                    <a:pt x="16075" y="0"/>
                  </a:lnTo>
                  <a:lnTo>
                    <a:pt x="1" y="0"/>
                  </a:lnTo>
                  <a:lnTo>
                    <a:pt x="1" y="2679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877;p37"/>
            <p:cNvSpPr/>
            <p:nvPr/>
          </p:nvSpPr>
          <p:spPr>
            <a:xfrm>
              <a:off x="6024450" y="348325"/>
              <a:ext cx="45075" cy="45075"/>
            </a:xfrm>
            <a:custGeom>
              <a:avLst/>
              <a:gdLst/>
              <a:ahLst/>
              <a:cxnLst/>
              <a:rect l="l" t="t" r="r" b="b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3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3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2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2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878;p37"/>
            <p:cNvSpPr/>
            <p:nvPr/>
          </p:nvSpPr>
          <p:spPr>
            <a:xfrm>
              <a:off x="6280175" y="348325"/>
              <a:ext cx="45075" cy="45075"/>
            </a:xfrm>
            <a:custGeom>
              <a:avLst/>
              <a:gdLst/>
              <a:ahLst/>
              <a:cxnLst/>
              <a:rect l="l" t="t" r="r" b="b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4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4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3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3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879;p37"/>
            <p:cNvSpPr/>
            <p:nvPr/>
          </p:nvSpPr>
          <p:spPr>
            <a:xfrm>
              <a:off x="5973900" y="667375"/>
              <a:ext cx="401900" cy="31675"/>
            </a:xfrm>
            <a:custGeom>
              <a:avLst/>
              <a:gdLst/>
              <a:ahLst/>
              <a:cxnLst/>
              <a:rect l="l" t="t" r="r" b="b"/>
              <a:pathLst>
                <a:path w="16076" h="1267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58"/>
                  </a:lnTo>
                  <a:lnTo>
                    <a:pt x="74" y="804"/>
                  </a:lnTo>
                  <a:lnTo>
                    <a:pt x="147" y="926"/>
                  </a:lnTo>
                  <a:lnTo>
                    <a:pt x="220" y="1048"/>
                  </a:lnTo>
                  <a:lnTo>
                    <a:pt x="342" y="1145"/>
                  </a:lnTo>
                  <a:lnTo>
                    <a:pt x="488" y="1218"/>
                  </a:lnTo>
                  <a:lnTo>
                    <a:pt x="634" y="1267"/>
                  </a:lnTo>
                  <a:lnTo>
                    <a:pt x="780" y="1267"/>
                  </a:lnTo>
                  <a:lnTo>
                    <a:pt x="15296" y="1267"/>
                  </a:lnTo>
                  <a:lnTo>
                    <a:pt x="15296" y="1267"/>
                  </a:lnTo>
                  <a:lnTo>
                    <a:pt x="15442" y="1267"/>
                  </a:lnTo>
                  <a:lnTo>
                    <a:pt x="15588" y="1218"/>
                  </a:lnTo>
                  <a:lnTo>
                    <a:pt x="15734" y="1145"/>
                  </a:lnTo>
                  <a:lnTo>
                    <a:pt x="15856" y="1048"/>
                  </a:lnTo>
                  <a:lnTo>
                    <a:pt x="15929" y="926"/>
                  </a:lnTo>
                  <a:lnTo>
                    <a:pt x="16002" y="804"/>
                  </a:lnTo>
                  <a:lnTo>
                    <a:pt x="16051" y="658"/>
                  </a:lnTo>
                  <a:lnTo>
                    <a:pt x="16075" y="487"/>
                  </a:lnTo>
                  <a:lnTo>
                    <a:pt x="16075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880;p37"/>
            <p:cNvSpPr/>
            <p:nvPr/>
          </p:nvSpPr>
          <p:spPr>
            <a:xfrm>
              <a:off x="6302700" y="318475"/>
              <a:ext cx="28650" cy="63350"/>
            </a:xfrm>
            <a:custGeom>
              <a:avLst/>
              <a:gdLst/>
              <a:ahLst/>
              <a:cxnLst/>
              <a:rect l="l" t="t" r="r" b="b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4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881;p37"/>
            <p:cNvSpPr/>
            <p:nvPr/>
          </p:nvSpPr>
          <p:spPr>
            <a:xfrm>
              <a:off x="6046975" y="318475"/>
              <a:ext cx="28650" cy="63350"/>
            </a:xfrm>
            <a:custGeom>
              <a:avLst/>
              <a:gdLst/>
              <a:ahLst/>
              <a:cxnLst/>
              <a:rect l="l" t="t" r="r" b="b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2" y="1"/>
                  </a:lnTo>
                  <a:lnTo>
                    <a:pt x="682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3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882;p37"/>
            <p:cNvSpPr/>
            <p:nvPr/>
          </p:nvSpPr>
          <p:spPr>
            <a:xfrm>
              <a:off x="5973900" y="407375"/>
              <a:ext cx="401900" cy="272200"/>
            </a:xfrm>
            <a:custGeom>
              <a:avLst/>
              <a:gdLst/>
              <a:ahLst/>
              <a:cxnLst/>
              <a:rect l="l" t="t" r="r" b="b"/>
              <a:pathLst>
                <a:path w="16076" h="10888" fill="none" extrusionOk="0">
                  <a:moveTo>
                    <a:pt x="1" y="1"/>
                  </a:moveTo>
                  <a:lnTo>
                    <a:pt x="1" y="10303"/>
                  </a:lnTo>
                  <a:lnTo>
                    <a:pt x="1" y="10303"/>
                  </a:lnTo>
                  <a:lnTo>
                    <a:pt x="25" y="10400"/>
                  </a:lnTo>
                  <a:lnTo>
                    <a:pt x="74" y="10498"/>
                  </a:lnTo>
                  <a:lnTo>
                    <a:pt x="147" y="10595"/>
                  </a:lnTo>
                  <a:lnTo>
                    <a:pt x="220" y="10693"/>
                  </a:lnTo>
                  <a:lnTo>
                    <a:pt x="342" y="10766"/>
                  </a:lnTo>
                  <a:lnTo>
                    <a:pt x="488" y="10839"/>
                  </a:lnTo>
                  <a:lnTo>
                    <a:pt x="634" y="10887"/>
                  </a:lnTo>
                  <a:lnTo>
                    <a:pt x="780" y="10887"/>
                  </a:lnTo>
                  <a:lnTo>
                    <a:pt x="15296" y="10887"/>
                  </a:lnTo>
                  <a:lnTo>
                    <a:pt x="15296" y="10887"/>
                  </a:lnTo>
                  <a:lnTo>
                    <a:pt x="15442" y="10887"/>
                  </a:lnTo>
                  <a:lnTo>
                    <a:pt x="15588" y="10839"/>
                  </a:lnTo>
                  <a:lnTo>
                    <a:pt x="15734" y="10766"/>
                  </a:lnTo>
                  <a:lnTo>
                    <a:pt x="15856" y="10668"/>
                  </a:lnTo>
                  <a:lnTo>
                    <a:pt x="15929" y="10546"/>
                  </a:lnTo>
                  <a:lnTo>
                    <a:pt x="16002" y="10425"/>
                  </a:lnTo>
                  <a:lnTo>
                    <a:pt x="16051" y="10278"/>
                  </a:lnTo>
                  <a:lnTo>
                    <a:pt x="16075" y="10108"/>
                  </a:lnTo>
                  <a:lnTo>
                    <a:pt x="16075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883;p37"/>
            <p:cNvSpPr/>
            <p:nvPr/>
          </p:nvSpPr>
          <p:spPr>
            <a:xfrm>
              <a:off x="6024450" y="456100"/>
              <a:ext cx="300800" cy="175375"/>
            </a:xfrm>
            <a:custGeom>
              <a:avLst/>
              <a:gdLst/>
              <a:ahLst/>
              <a:cxnLst/>
              <a:rect l="l" t="t" r="r" b="b"/>
              <a:pathLst>
                <a:path w="12032" h="7015" fill="none" extrusionOk="0">
                  <a:moveTo>
                    <a:pt x="0" y="0"/>
                  </a:moveTo>
                  <a:lnTo>
                    <a:pt x="12032" y="0"/>
                  </a:lnTo>
                  <a:lnTo>
                    <a:pt x="12032" y="7014"/>
                  </a:lnTo>
                  <a:lnTo>
                    <a:pt x="0" y="701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884;p37"/>
            <p:cNvSpPr/>
            <p:nvPr/>
          </p:nvSpPr>
          <p:spPr>
            <a:xfrm>
              <a:off x="6024450" y="573000"/>
              <a:ext cx="300800" cy="25"/>
            </a:xfrm>
            <a:custGeom>
              <a:avLst/>
              <a:gdLst/>
              <a:ahLst/>
              <a:cxnLst/>
              <a:rect l="l" t="t" r="r" b="b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885;p37"/>
            <p:cNvSpPr/>
            <p:nvPr/>
          </p:nvSpPr>
          <p:spPr>
            <a:xfrm>
              <a:off x="6024450" y="514550"/>
              <a:ext cx="300800" cy="25"/>
            </a:xfrm>
            <a:custGeom>
              <a:avLst/>
              <a:gdLst/>
              <a:ahLst/>
              <a:cxnLst/>
              <a:rect l="l" t="t" r="r" b="b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886;p37"/>
            <p:cNvSpPr/>
            <p:nvPr/>
          </p:nvSpPr>
          <p:spPr>
            <a:xfrm>
              <a:off x="6264950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887;p37"/>
            <p:cNvSpPr/>
            <p:nvPr/>
          </p:nvSpPr>
          <p:spPr>
            <a:xfrm>
              <a:off x="6204675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0" y="0"/>
                  </a:moveTo>
                  <a:lnTo>
                    <a:pt x="0" y="7014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888;p37"/>
            <p:cNvSpPr/>
            <p:nvPr/>
          </p:nvSpPr>
          <p:spPr>
            <a:xfrm>
              <a:off x="6145000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889;p37"/>
            <p:cNvSpPr/>
            <p:nvPr/>
          </p:nvSpPr>
          <p:spPr>
            <a:xfrm>
              <a:off x="6084725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/>
              <a:t>По страницам сайта:   </a:t>
            </a:r>
            <a:r>
              <a:rPr lang="ru-RU" dirty="0" smtClean="0">
                <a:solidFill>
                  <a:srgbClr val="FF9900"/>
                </a:solidFill>
              </a:rPr>
              <a:t>Живая лента  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dirty="0"/>
          </a:p>
        </p:txBody>
      </p:sp>
      <p:sp>
        <p:nvSpPr>
          <p:cNvPr id="12" name="Google Shape;237;p16"/>
          <p:cNvSpPr txBox="1">
            <a:spLocks/>
          </p:cNvSpPr>
          <p:nvPr/>
        </p:nvSpPr>
        <p:spPr>
          <a:xfrm>
            <a:off x="4499992" y="2787774"/>
            <a:ext cx="1584176" cy="62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idx="1"/>
          </p:nvPr>
        </p:nvSpPr>
        <p:spPr>
          <a:xfrm>
            <a:off x="395536" y="1347614"/>
            <a:ext cx="6638045" cy="2036488"/>
          </a:xfrm>
        </p:spPr>
        <p:txBody>
          <a:bodyPr anchor="t"/>
          <a:lstStyle/>
          <a:p>
            <a:pPr marL="0" indent="361950">
              <a:buNone/>
            </a:pPr>
            <a:r>
              <a:rPr lang="ru-RU" sz="1800" dirty="0" smtClean="0">
                <a:latin typeface="+mn-lt"/>
              </a:rPr>
              <a:t>В новостной ленте ежемесячно публикуется перечень вебинаров – «Вебинары месяца», проводимых известными корпорациями, такими как РусУчебник, Просвещение, Бином. Регистрацию можно осуществить по ссылке. Имеется подборка ссылок на аналитические и тематические статьи для учителей.</a:t>
            </a:r>
          </a:p>
        </p:txBody>
      </p:sp>
      <p:grpSp>
        <p:nvGrpSpPr>
          <p:cNvPr id="11" name="Google Shape;565;p37"/>
          <p:cNvGrpSpPr/>
          <p:nvPr/>
        </p:nvGrpSpPr>
        <p:grpSpPr>
          <a:xfrm>
            <a:off x="251520" y="555526"/>
            <a:ext cx="360000" cy="396000"/>
            <a:chOff x="4630125" y="278900"/>
            <a:chExt cx="400675" cy="456675"/>
          </a:xfrm>
        </p:grpSpPr>
        <p:sp>
          <p:nvSpPr>
            <p:cNvPr id="13" name="Google Shape;566;p37"/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567;p37"/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568;p37"/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569;p37"/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3"/>
          <a:srcRect l="20166" t="15210" r="42253" b="45681"/>
          <a:stretch>
            <a:fillRect/>
          </a:stretch>
        </p:blipFill>
        <p:spPr bwMode="auto">
          <a:xfrm>
            <a:off x="179512" y="3219822"/>
            <a:ext cx="295232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20152" t="39272" r="42545" b="23596"/>
          <a:stretch>
            <a:fillRect/>
          </a:stretch>
        </p:blipFill>
        <p:spPr bwMode="auto">
          <a:xfrm>
            <a:off x="1907704" y="3363838"/>
            <a:ext cx="2921236" cy="163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/>
          <a:srcRect l="20166" t="63359" r="42463" b="4194"/>
          <a:stretch>
            <a:fillRect/>
          </a:stretch>
        </p:blipFill>
        <p:spPr bwMode="auto">
          <a:xfrm>
            <a:off x="3779912" y="3507854"/>
            <a:ext cx="309634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https://4107m27y9dp1th7n63rhxul1-wpengine.netdna-ssl.com/wp-content/uploads/2016/12/internet-icons-1.jpg"/>
          <p:cNvPicPr>
            <a:picLocks noChangeAspect="1" noChangeArrowheads="1"/>
          </p:cNvPicPr>
          <p:nvPr/>
        </p:nvPicPr>
        <p:blipFill>
          <a:blip r:embed="rId5"/>
          <a:srcRect l="7598" r="41756"/>
          <a:stretch>
            <a:fillRect/>
          </a:stretch>
        </p:blipFill>
        <p:spPr bwMode="auto">
          <a:xfrm>
            <a:off x="6948264" y="1635646"/>
            <a:ext cx="1809707" cy="1763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1043608" y="392575"/>
            <a:ext cx="5328592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/>
              <a:t>По страницам сайта:  </a:t>
            </a:r>
            <a:br>
              <a:rPr lang="ru-RU" dirty="0" smtClean="0"/>
            </a:br>
            <a:r>
              <a:rPr lang="ru-RU" dirty="0" smtClean="0">
                <a:solidFill>
                  <a:srgbClr val="FF9900"/>
                </a:solidFill>
              </a:rPr>
              <a:t>Лаборатория педагогического мастерства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dirty="0"/>
          </a:p>
        </p:txBody>
      </p:sp>
      <p:sp>
        <p:nvSpPr>
          <p:cNvPr id="12" name="Google Shape;237;p16"/>
          <p:cNvSpPr txBox="1">
            <a:spLocks/>
          </p:cNvSpPr>
          <p:nvPr/>
        </p:nvSpPr>
        <p:spPr>
          <a:xfrm>
            <a:off x="4499992" y="2787774"/>
            <a:ext cx="1584176" cy="62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idx="1"/>
          </p:nvPr>
        </p:nvSpPr>
        <p:spPr>
          <a:xfrm>
            <a:off x="251520" y="1419622"/>
            <a:ext cx="6132600" cy="3145500"/>
          </a:xfrm>
        </p:spPr>
        <p:txBody>
          <a:bodyPr anchor="t"/>
          <a:lstStyle/>
          <a:p>
            <a:pPr marL="0" indent="361950">
              <a:buNone/>
            </a:pPr>
            <a:r>
              <a:rPr lang="ru-RU" sz="1800" dirty="0" smtClean="0">
                <a:latin typeface="+mn-lt"/>
              </a:rPr>
              <a:t>В Лаборатории размещаются материалы по предложенным разделам </a:t>
            </a:r>
          </a:p>
          <a:p>
            <a:pPr marL="0" indent="361950">
              <a:buNone/>
            </a:pPr>
            <a:r>
              <a:rPr lang="ru-RU" sz="1800" dirty="0" smtClean="0">
                <a:latin typeface="+mn-lt"/>
              </a:rPr>
              <a:t>Здесь участники получают сертификаты за работу в Мероприятиях</a:t>
            </a:r>
            <a:endParaRPr lang="ru-RU" dirty="0"/>
          </a:p>
        </p:txBody>
      </p:sp>
      <p:pic>
        <p:nvPicPr>
          <p:cNvPr id="61442" name="Picture 2" descr="https://pbs.twimg.com/media/DPoYRSnW0AE4KZL.jpg: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0232" y="1491630"/>
            <a:ext cx="1773450" cy="1699404"/>
          </a:xfrm>
          <a:prstGeom prst="rect">
            <a:avLst/>
          </a:prstGeom>
          <a:noFill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/>
          <a:srcRect l="16910" t="11273" r="15451" b="6057"/>
          <a:stretch>
            <a:fillRect/>
          </a:stretch>
        </p:blipFill>
        <p:spPr bwMode="auto">
          <a:xfrm>
            <a:off x="611560" y="2931790"/>
            <a:ext cx="251373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7" descr="https://edu54.ru/upload/iblock/61b/topic_id_636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5856" y="2859782"/>
            <a:ext cx="1353451" cy="1914584"/>
          </a:xfrm>
          <a:prstGeom prst="rect">
            <a:avLst/>
          </a:prstGeom>
          <a:noFill/>
        </p:spPr>
      </p:pic>
      <p:pic>
        <p:nvPicPr>
          <p:cNvPr id="61445" name="Picture 5" descr="https://edu54.ru/upload/iblock/376/topic_id_832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60032" y="3435846"/>
            <a:ext cx="1799928" cy="1284415"/>
          </a:xfrm>
          <a:prstGeom prst="rect">
            <a:avLst/>
          </a:prstGeom>
          <a:noFill/>
        </p:spPr>
      </p:pic>
      <p:grpSp>
        <p:nvGrpSpPr>
          <p:cNvPr id="24" name="Google Shape;645;p37"/>
          <p:cNvGrpSpPr/>
          <p:nvPr/>
        </p:nvGrpSpPr>
        <p:grpSpPr>
          <a:xfrm>
            <a:off x="323528" y="555526"/>
            <a:ext cx="504056" cy="432048"/>
            <a:chOff x="616425" y="2329600"/>
            <a:chExt cx="361700" cy="388475"/>
          </a:xfrm>
        </p:grpSpPr>
        <p:sp>
          <p:nvSpPr>
            <p:cNvPr id="25" name="Google Shape;646;p37"/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647;p37"/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648;p37"/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649;p37"/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650;p37"/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651;p37"/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652;p37"/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653;p37"/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/>
              <a:t>По страницам сайта:  </a:t>
            </a:r>
            <a:r>
              <a:rPr lang="ru-RU" dirty="0" smtClean="0">
                <a:solidFill>
                  <a:srgbClr val="FF9900"/>
                </a:solidFill>
              </a:rPr>
              <a:t>Дискуссионный клуб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dirty="0"/>
          </a:p>
        </p:txBody>
      </p:sp>
      <p:sp>
        <p:nvSpPr>
          <p:cNvPr id="12" name="Google Shape;237;p16"/>
          <p:cNvSpPr txBox="1">
            <a:spLocks/>
          </p:cNvSpPr>
          <p:nvPr/>
        </p:nvSpPr>
        <p:spPr>
          <a:xfrm>
            <a:off x="4499992" y="2787774"/>
            <a:ext cx="1584176" cy="62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idx="1"/>
          </p:nvPr>
        </p:nvSpPr>
        <p:spPr>
          <a:xfrm>
            <a:off x="539552" y="1327350"/>
            <a:ext cx="6407323" cy="3145500"/>
          </a:xfrm>
        </p:spPr>
        <p:txBody>
          <a:bodyPr anchor="t"/>
          <a:lstStyle/>
          <a:p>
            <a:pPr marL="85725" indent="276225">
              <a:buNone/>
            </a:pPr>
            <a:r>
              <a:rPr lang="ru-RU" sz="1800" dirty="0" smtClean="0">
                <a:latin typeface="+mn-lt"/>
              </a:rPr>
              <a:t>В рамках сообщества организована работа форумов на актуальные для педагогов темы: «Новости из мира физики»,  «Проектная деятельность», «Использование ЭОР в образовательном процессе» и др.</a:t>
            </a:r>
          </a:p>
          <a:p>
            <a:endParaRPr lang="ru-RU" dirty="0"/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3"/>
          <a:srcRect l="18508" t="14101" r="16714" b="3641"/>
          <a:stretch>
            <a:fillRect/>
          </a:stretch>
        </p:blipFill>
        <p:spPr bwMode="auto">
          <a:xfrm>
            <a:off x="323528" y="2787774"/>
            <a:ext cx="262109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oogle Shape;639;p37"/>
          <p:cNvGrpSpPr/>
          <p:nvPr/>
        </p:nvGrpSpPr>
        <p:grpSpPr>
          <a:xfrm>
            <a:off x="251520" y="555526"/>
            <a:ext cx="396000" cy="396000"/>
            <a:chOff x="6618700" y="1635475"/>
            <a:chExt cx="456675" cy="432325"/>
          </a:xfrm>
        </p:grpSpPr>
        <p:sp>
          <p:nvSpPr>
            <p:cNvPr id="16" name="Google Shape;640;p37"/>
            <p:cNvSpPr/>
            <p:nvPr/>
          </p:nvSpPr>
          <p:spPr>
            <a:xfrm>
              <a:off x="6663775" y="1904000"/>
              <a:ext cx="117525" cy="163800"/>
            </a:xfrm>
            <a:custGeom>
              <a:avLst/>
              <a:gdLst/>
              <a:ahLst/>
              <a:cxnLst/>
              <a:rect l="l" t="t" r="r" b="b"/>
              <a:pathLst>
                <a:path w="4701" h="6552" fill="none" extrusionOk="0">
                  <a:moveTo>
                    <a:pt x="0" y="0"/>
                  </a:moveTo>
                  <a:lnTo>
                    <a:pt x="512" y="6016"/>
                  </a:lnTo>
                  <a:lnTo>
                    <a:pt x="512" y="6016"/>
                  </a:lnTo>
                  <a:lnTo>
                    <a:pt x="536" y="6138"/>
                  </a:lnTo>
                  <a:lnTo>
                    <a:pt x="585" y="6235"/>
                  </a:lnTo>
                  <a:lnTo>
                    <a:pt x="633" y="6332"/>
                  </a:lnTo>
                  <a:lnTo>
                    <a:pt x="706" y="6406"/>
                  </a:lnTo>
                  <a:lnTo>
                    <a:pt x="804" y="6454"/>
                  </a:lnTo>
                  <a:lnTo>
                    <a:pt x="877" y="6503"/>
                  </a:lnTo>
                  <a:lnTo>
                    <a:pt x="999" y="6552"/>
                  </a:lnTo>
                  <a:lnTo>
                    <a:pt x="1096" y="6552"/>
                  </a:lnTo>
                  <a:lnTo>
                    <a:pt x="4116" y="6552"/>
                  </a:lnTo>
                  <a:lnTo>
                    <a:pt x="4116" y="6552"/>
                  </a:lnTo>
                  <a:lnTo>
                    <a:pt x="4238" y="6527"/>
                  </a:lnTo>
                  <a:lnTo>
                    <a:pt x="4360" y="6503"/>
                  </a:lnTo>
                  <a:lnTo>
                    <a:pt x="4457" y="6430"/>
                  </a:lnTo>
                  <a:lnTo>
                    <a:pt x="4554" y="6332"/>
                  </a:lnTo>
                  <a:lnTo>
                    <a:pt x="4554" y="6332"/>
                  </a:lnTo>
                  <a:lnTo>
                    <a:pt x="4628" y="6235"/>
                  </a:lnTo>
                  <a:lnTo>
                    <a:pt x="4676" y="6113"/>
                  </a:lnTo>
                  <a:lnTo>
                    <a:pt x="4701" y="5991"/>
                  </a:lnTo>
                  <a:lnTo>
                    <a:pt x="4676" y="5845"/>
                  </a:lnTo>
                  <a:lnTo>
                    <a:pt x="3678" y="98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641;p37"/>
            <p:cNvSpPr/>
            <p:nvPr/>
          </p:nvSpPr>
          <p:spPr>
            <a:xfrm>
              <a:off x="7046125" y="1775525"/>
              <a:ext cx="29250" cy="99275"/>
            </a:xfrm>
            <a:custGeom>
              <a:avLst/>
              <a:gdLst/>
              <a:ahLst/>
              <a:cxnLst/>
              <a:rect l="l" t="t" r="r" b="b"/>
              <a:pathLst>
                <a:path w="1170" h="3971" fill="none" extrusionOk="0">
                  <a:moveTo>
                    <a:pt x="1" y="3970"/>
                  </a:moveTo>
                  <a:lnTo>
                    <a:pt x="1" y="3970"/>
                  </a:lnTo>
                  <a:lnTo>
                    <a:pt x="245" y="3824"/>
                  </a:lnTo>
                  <a:lnTo>
                    <a:pt x="488" y="3629"/>
                  </a:lnTo>
                  <a:lnTo>
                    <a:pt x="683" y="3410"/>
                  </a:lnTo>
                  <a:lnTo>
                    <a:pt x="853" y="3166"/>
                  </a:lnTo>
                  <a:lnTo>
                    <a:pt x="1000" y="2898"/>
                  </a:lnTo>
                  <a:lnTo>
                    <a:pt x="1097" y="2606"/>
                  </a:lnTo>
                  <a:lnTo>
                    <a:pt x="1170" y="2314"/>
                  </a:lnTo>
                  <a:lnTo>
                    <a:pt x="1170" y="1997"/>
                  </a:lnTo>
                  <a:lnTo>
                    <a:pt x="1170" y="1997"/>
                  </a:lnTo>
                  <a:lnTo>
                    <a:pt x="1170" y="1681"/>
                  </a:lnTo>
                  <a:lnTo>
                    <a:pt x="1097" y="1364"/>
                  </a:lnTo>
                  <a:lnTo>
                    <a:pt x="1000" y="1096"/>
                  </a:lnTo>
                  <a:lnTo>
                    <a:pt x="853" y="828"/>
                  </a:lnTo>
                  <a:lnTo>
                    <a:pt x="683" y="585"/>
                  </a:lnTo>
                  <a:lnTo>
                    <a:pt x="488" y="366"/>
                  </a:lnTo>
                  <a:lnTo>
                    <a:pt x="245" y="171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642;p37"/>
            <p:cNvSpPr/>
            <p:nvPr/>
          </p:nvSpPr>
          <p:spPr>
            <a:xfrm>
              <a:off x="6618700" y="1751775"/>
              <a:ext cx="96850" cy="146750"/>
            </a:xfrm>
            <a:custGeom>
              <a:avLst/>
              <a:gdLst/>
              <a:ahLst/>
              <a:cxnLst/>
              <a:rect l="l" t="t" r="r" b="b"/>
              <a:pathLst>
                <a:path w="3874" h="5870" fill="none" extrusionOk="0">
                  <a:moveTo>
                    <a:pt x="3873" y="0"/>
                  </a:moveTo>
                  <a:lnTo>
                    <a:pt x="3873" y="0"/>
                  </a:lnTo>
                  <a:lnTo>
                    <a:pt x="2704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560" y="25"/>
                  </a:lnTo>
                  <a:lnTo>
                    <a:pt x="1413" y="49"/>
                  </a:lnTo>
                  <a:lnTo>
                    <a:pt x="1243" y="98"/>
                  </a:lnTo>
                  <a:lnTo>
                    <a:pt x="1097" y="147"/>
                  </a:lnTo>
                  <a:lnTo>
                    <a:pt x="926" y="244"/>
                  </a:lnTo>
                  <a:lnTo>
                    <a:pt x="780" y="317"/>
                  </a:lnTo>
                  <a:lnTo>
                    <a:pt x="658" y="439"/>
                  </a:lnTo>
                  <a:lnTo>
                    <a:pt x="537" y="536"/>
                  </a:lnTo>
                  <a:lnTo>
                    <a:pt x="415" y="682"/>
                  </a:lnTo>
                  <a:lnTo>
                    <a:pt x="293" y="804"/>
                  </a:lnTo>
                  <a:lnTo>
                    <a:pt x="220" y="950"/>
                  </a:lnTo>
                  <a:lnTo>
                    <a:pt x="147" y="1096"/>
                  </a:lnTo>
                  <a:lnTo>
                    <a:pt x="74" y="1267"/>
                  </a:lnTo>
                  <a:lnTo>
                    <a:pt x="25" y="1437"/>
                  </a:lnTo>
                  <a:lnTo>
                    <a:pt x="1" y="1583"/>
                  </a:lnTo>
                  <a:lnTo>
                    <a:pt x="1" y="1754"/>
                  </a:lnTo>
                  <a:lnTo>
                    <a:pt x="1" y="4092"/>
                  </a:lnTo>
                  <a:lnTo>
                    <a:pt x="1" y="4092"/>
                  </a:lnTo>
                  <a:lnTo>
                    <a:pt x="1" y="4263"/>
                  </a:lnTo>
                  <a:lnTo>
                    <a:pt x="25" y="4433"/>
                  </a:lnTo>
                  <a:lnTo>
                    <a:pt x="74" y="4579"/>
                  </a:lnTo>
                  <a:lnTo>
                    <a:pt x="147" y="4750"/>
                  </a:lnTo>
                  <a:lnTo>
                    <a:pt x="220" y="4896"/>
                  </a:lnTo>
                  <a:lnTo>
                    <a:pt x="293" y="5042"/>
                  </a:lnTo>
                  <a:lnTo>
                    <a:pt x="415" y="5188"/>
                  </a:lnTo>
                  <a:lnTo>
                    <a:pt x="537" y="5310"/>
                  </a:lnTo>
                  <a:lnTo>
                    <a:pt x="658" y="5407"/>
                  </a:lnTo>
                  <a:lnTo>
                    <a:pt x="780" y="5529"/>
                  </a:lnTo>
                  <a:lnTo>
                    <a:pt x="926" y="5626"/>
                  </a:lnTo>
                  <a:lnTo>
                    <a:pt x="1097" y="5699"/>
                  </a:lnTo>
                  <a:lnTo>
                    <a:pt x="1243" y="5748"/>
                  </a:lnTo>
                  <a:lnTo>
                    <a:pt x="1413" y="5797"/>
                  </a:lnTo>
                  <a:lnTo>
                    <a:pt x="1560" y="5821"/>
                  </a:lnTo>
                  <a:lnTo>
                    <a:pt x="1730" y="5846"/>
                  </a:lnTo>
                  <a:lnTo>
                    <a:pt x="1730" y="5846"/>
                  </a:lnTo>
                  <a:lnTo>
                    <a:pt x="2704" y="5846"/>
                  </a:lnTo>
                  <a:lnTo>
                    <a:pt x="3873" y="587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643;p37"/>
            <p:cNvSpPr/>
            <p:nvPr/>
          </p:nvSpPr>
          <p:spPr>
            <a:xfrm>
              <a:off x="6721597" y="1660450"/>
              <a:ext cx="278899" cy="329425"/>
            </a:xfrm>
            <a:custGeom>
              <a:avLst/>
              <a:gdLst/>
              <a:ahLst/>
              <a:cxnLst/>
              <a:rect l="l" t="t" r="r" b="b"/>
              <a:pathLst>
                <a:path w="11156" h="13177" fill="none" extrusionOk="0">
                  <a:moveTo>
                    <a:pt x="11155" y="0"/>
                  </a:moveTo>
                  <a:lnTo>
                    <a:pt x="11155" y="0"/>
                  </a:lnTo>
                  <a:lnTo>
                    <a:pt x="10766" y="317"/>
                  </a:lnTo>
                  <a:lnTo>
                    <a:pt x="10352" y="609"/>
                  </a:lnTo>
                  <a:lnTo>
                    <a:pt x="9938" y="901"/>
                  </a:lnTo>
                  <a:lnTo>
                    <a:pt x="9524" y="1169"/>
                  </a:lnTo>
                  <a:lnTo>
                    <a:pt x="9085" y="1413"/>
                  </a:lnTo>
                  <a:lnTo>
                    <a:pt x="8671" y="1632"/>
                  </a:lnTo>
                  <a:lnTo>
                    <a:pt x="7843" y="2046"/>
                  </a:lnTo>
                  <a:lnTo>
                    <a:pt x="7015" y="2387"/>
                  </a:lnTo>
                  <a:lnTo>
                    <a:pt x="6211" y="2679"/>
                  </a:lnTo>
                  <a:lnTo>
                    <a:pt x="5456" y="2898"/>
                  </a:lnTo>
                  <a:lnTo>
                    <a:pt x="4774" y="3093"/>
                  </a:lnTo>
                  <a:lnTo>
                    <a:pt x="4774" y="3093"/>
                  </a:lnTo>
                  <a:lnTo>
                    <a:pt x="4239" y="3215"/>
                  </a:lnTo>
                  <a:lnTo>
                    <a:pt x="3678" y="3312"/>
                  </a:lnTo>
                  <a:lnTo>
                    <a:pt x="3070" y="3410"/>
                  </a:lnTo>
                  <a:lnTo>
                    <a:pt x="2461" y="3459"/>
                  </a:lnTo>
                  <a:lnTo>
                    <a:pt x="1219" y="3580"/>
                  </a:lnTo>
                  <a:lnTo>
                    <a:pt x="1" y="3629"/>
                  </a:lnTo>
                  <a:lnTo>
                    <a:pt x="1" y="9523"/>
                  </a:lnTo>
                  <a:lnTo>
                    <a:pt x="1" y="9523"/>
                  </a:lnTo>
                  <a:lnTo>
                    <a:pt x="1219" y="9596"/>
                  </a:lnTo>
                  <a:lnTo>
                    <a:pt x="2461" y="9693"/>
                  </a:lnTo>
                  <a:lnTo>
                    <a:pt x="3070" y="9767"/>
                  </a:lnTo>
                  <a:lnTo>
                    <a:pt x="3678" y="9840"/>
                  </a:lnTo>
                  <a:lnTo>
                    <a:pt x="4239" y="9937"/>
                  </a:lnTo>
                  <a:lnTo>
                    <a:pt x="4774" y="10059"/>
                  </a:lnTo>
                  <a:lnTo>
                    <a:pt x="4774" y="10059"/>
                  </a:lnTo>
                  <a:lnTo>
                    <a:pt x="5456" y="10254"/>
                  </a:lnTo>
                  <a:lnTo>
                    <a:pt x="6211" y="10497"/>
                  </a:lnTo>
                  <a:lnTo>
                    <a:pt x="7015" y="10765"/>
                  </a:lnTo>
                  <a:lnTo>
                    <a:pt x="7843" y="11130"/>
                  </a:lnTo>
                  <a:lnTo>
                    <a:pt x="8671" y="11520"/>
                  </a:lnTo>
                  <a:lnTo>
                    <a:pt x="9085" y="11764"/>
                  </a:lnTo>
                  <a:lnTo>
                    <a:pt x="9524" y="12007"/>
                  </a:lnTo>
                  <a:lnTo>
                    <a:pt x="9938" y="12251"/>
                  </a:lnTo>
                  <a:lnTo>
                    <a:pt x="10352" y="12543"/>
                  </a:lnTo>
                  <a:lnTo>
                    <a:pt x="10766" y="12835"/>
                  </a:lnTo>
                  <a:lnTo>
                    <a:pt x="11155" y="1317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644;p37"/>
            <p:cNvSpPr/>
            <p:nvPr/>
          </p:nvSpPr>
          <p:spPr>
            <a:xfrm>
              <a:off x="7006550" y="1635475"/>
              <a:ext cx="34750" cy="378750"/>
            </a:xfrm>
            <a:custGeom>
              <a:avLst/>
              <a:gdLst/>
              <a:ahLst/>
              <a:cxnLst/>
              <a:rect l="l" t="t" r="r" b="b"/>
              <a:pathLst>
                <a:path w="1390" h="15150" fill="none" extrusionOk="0">
                  <a:moveTo>
                    <a:pt x="1024" y="49"/>
                  </a:moveTo>
                  <a:lnTo>
                    <a:pt x="1024" y="49"/>
                  </a:lnTo>
                  <a:lnTo>
                    <a:pt x="902" y="1"/>
                  </a:lnTo>
                  <a:lnTo>
                    <a:pt x="805" y="1"/>
                  </a:lnTo>
                  <a:lnTo>
                    <a:pt x="805" y="1"/>
                  </a:lnTo>
                  <a:lnTo>
                    <a:pt x="683" y="1"/>
                  </a:lnTo>
                  <a:lnTo>
                    <a:pt x="585" y="49"/>
                  </a:lnTo>
                  <a:lnTo>
                    <a:pt x="464" y="98"/>
                  </a:lnTo>
                  <a:lnTo>
                    <a:pt x="391" y="171"/>
                  </a:lnTo>
                  <a:lnTo>
                    <a:pt x="391" y="171"/>
                  </a:lnTo>
                  <a:lnTo>
                    <a:pt x="1" y="536"/>
                  </a:lnTo>
                  <a:lnTo>
                    <a:pt x="1" y="14638"/>
                  </a:lnTo>
                  <a:lnTo>
                    <a:pt x="1" y="14638"/>
                  </a:lnTo>
                  <a:lnTo>
                    <a:pt x="391" y="14979"/>
                  </a:lnTo>
                  <a:lnTo>
                    <a:pt x="391" y="14979"/>
                  </a:lnTo>
                  <a:lnTo>
                    <a:pt x="464" y="15052"/>
                  </a:lnTo>
                  <a:lnTo>
                    <a:pt x="585" y="15101"/>
                  </a:lnTo>
                  <a:lnTo>
                    <a:pt x="683" y="15149"/>
                  </a:lnTo>
                  <a:lnTo>
                    <a:pt x="805" y="15149"/>
                  </a:lnTo>
                  <a:lnTo>
                    <a:pt x="805" y="15149"/>
                  </a:lnTo>
                  <a:lnTo>
                    <a:pt x="902" y="15149"/>
                  </a:lnTo>
                  <a:lnTo>
                    <a:pt x="1024" y="15101"/>
                  </a:lnTo>
                  <a:lnTo>
                    <a:pt x="1024" y="15101"/>
                  </a:lnTo>
                  <a:lnTo>
                    <a:pt x="1170" y="15028"/>
                  </a:lnTo>
                  <a:lnTo>
                    <a:pt x="1292" y="14906"/>
                  </a:lnTo>
                  <a:lnTo>
                    <a:pt x="1365" y="14735"/>
                  </a:lnTo>
                  <a:lnTo>
                    <a:pt x="1389" y="14565"/>
                  </a:lnTo>
                  <a:lnTo>
                    <a:pt x="1389" y="585"/>
                  </a:lnTo>
                  <a:lnTo>
                    <a:pt x="1389" y="585"/>
                  </a:lnTo>
                  <a:lnTo>
                    <a:pt x="1365" y="415"/>
                  </a:lnTo>
                  <a:lnTo>
                    <a:pt x="1292" y="269"/>
                  </a:lnTo>
                  <a:lnTo>
                    <a:pt x="1170" y="122"/>
                  </a:lnTo>
                  <a:lnTo>
                    <a:pt x="1024" y="49"/>
                  </a:lnTo>
                  <a:lnTo>
                    <a:pt x="1024" y="49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/>
          <a:srcRect l="17617" t="27839" r="15831" b="33883"/>
          <a:stretch>
            <a:fillRect/>
          </a:stretch>
        </p:blipFill>
        <p:spPr bwMode="auto">
          <a:xfrm>
            <a:off x="1979712" y="2787774"/>
            <a:ext cx="422883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/>
          <a:srcRect l="17617" t="62637" r="15831" b="9524"/>
          <a:stretch>
            <a:fillRect/>
          </a:stretch>
        </p:blipFill>
        <p:spPr bwMode="auto">
          <a:xfrm>
            <a:off x="3347864" y="3867894"/>
            <a:ext cx="3528392" cy="8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 descr="https://cdn.dribbble.com/users/3750213/screenshots/8353916/custom___1_2x_4x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0232" y="2355726"/>
            <a:ext cx="2232248" cy="16741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F3F3F3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619</Words>
  <Application>Microsoft Office PowerPoint</Application>
  <PresentationFormat>Экран (16:9)</PresentationFormat>
  <Paragraphs>70</Paragraphs>
  <Slides>15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Times New Roman</vt:lpstr>
      <vt:lpstr>Roboto Condensed</vt:lpstr>
      <vt:lpstr>Roboto Condensed Light</vt:lpstr>
      <vt:lpstr>Arvo</vt:lpstr>
      <vt:lpstr>Salerio template</vt:lpstr>
      <vt:lpstr>Слайд 1</vt:lpstr>
      <vt:lpstr>Новосибирская открытая образовательная сеть</vt:lpstr>
      <vt:lpstr>Сетевое сообщество – «ФИЗИКА»</vt:lpstr>
      <vt:lpstr>Основные цели сообщества</vt:lpstr>
      <vt:lpstr>Количество участников</vt:lpstr>
      <vt:lpstr>По страницам сайта:      Календарь событий</vt:lpstr>
      <vt:lpstr>По страницам сайта:   Живая лента  </vt:lpstr>
      <vt:lpstr>По страницам сайта:   Лаборатория педагогического мастерства</vt:lpstr>
      <vt:lpstr>По страницам сайта:  Дискуссионный клуб</vt:lpstr>
      <vt:lpstr>По страницам сайта:  Конкурсы и олимпиады</vt:lpstr>
      <vt:lpstr>По страницам сайта:  Фотоальбомы</vt:lpstr>
      <vt:lpstr>По страницам сайта: Городское методическое объединение учителей физики и астрономии</vt:lpstr>
      <vt:lpstr>По страницам сайта:  Сайты учителей</vt:lpstr>
      <vt:lpstr>По страницам сайта:  Видеосюжеты</vt:lpstr>
      <vt:lpstr>Вступайте в ряды НООС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экономика бизнес             технопредпринимательство технологии</dc:title>
  <cp:lastModifiedBy>ПК</cp:lastModifiedBy>
  <cp:revision>48</cp:revision>
  <dcterms:modified xsi:type="dcterms:W3CDTF">2020-11-14T04:13:28Z</dcterms:modified>
</cp:coreProperties>
</file>