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92" r:id="rId3"/>
    <p:sldId id="302" r:id="rId4"/>
    <p:sldId id="291" r:id="rId5"/>
    <p:sldId id="294" r:id="rId6"/>
    <p:sldId id="304" r:id="rId7"/>
    <p:sldId id="290" r:id="rId8"/>
    <p:sldId id="293" r:id="rId9"/>
    <p:sldId id="268" r:id="rId10"/>
    <p:sldId id="299" r:id="rId11"/>
    <p:sldId id="272" r:id="rId12"/>
    <p:sldId id="270" r:id="rId13"/>
    <p:sldId id="273" r:id="rId14"/>
    <p:sldId id="306" r:id="rId15"/>
    <p:sldId id="307" r:id="rId16"/>
    <p:sldId id="30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C0C0C0"/>
    <a:srgbClr val="3399FF"/>
    <a:srgbClr val="66CCFF"/>
    <a:srgbClr val="0000FF"/>
    <a:srgbClr val="D0C5FD"/>
    <a:srgbClr val="4D4D4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6" autoAdjust="0"/>
  </p:normalViewPr>
  <p:slideViewPr>
    <p:cSldViewPr>
      <p:cViewPr varScale="1">
        <p:scale>
          <a:sx n="99" d="100"/>
          <a:sy n="99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0D8B66-50D9-4D2F-8CB7-F9694A710F5B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D142BEF-3D10-40B1-BD5F-775D979217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6813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2286000"/>
            <a:ext cx="6248400" cy="533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1E85DA-EB6B-4B24-AC18-707E6925C35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4667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39439-77E7-411F-B82B-4C1D84B8832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203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2350" y="152400"/>
            <a:ext cx="177165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7400" y="152400"/>
            <a:ext cx="516255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630E2-15DE-48B3-ACC8-5BDA3C8F55D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9784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740E5-3145-4623-904A-D8F8456698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507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F056-89BC-45F2-B123-D657F8F577C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66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7400" y="1295400"/>
            <a:ext cx="29337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295400"/>
            <a:ext cx="29337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B8233-BD3B-44B4-92F9-49D362F7F2C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498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843FA-EF61-4BEC-B31C-E17D752CD5F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7076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68815-CE8E-4A7D-84BE-0B82EE0E6D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3541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E950-FF59-4920-91C0-2305A6972AE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886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0125D-2499-44DA-AB28-84E57B5B246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491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BA74-43D5-4246-BC2A-36D10F7349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836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152400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295400"/>
            <a:ext cx="6019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DE5B6BD-7212-44B2-879C-76BA3C3FFF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1%D0%B8%D1%85%D0%BE%D0%BB%D0%B8%D0%BD%D0%B3%D0%B2%D0%B8%D1%81%D1%82%D0%B8%D0%BA%D0%B0" TargetMode="External"/><Relationship Id="rId2" Type="http://schemas.openxmlformats.org/officeDocument/2006/relationships/hyperlink" Target="https://ru.wikipedia.org/wiki/%D0%9D%D0%B5%D0%B9%D1%80%D0%BE%D0%B1%D0%B8%D0%BE%D0%BB%D0%BE%D0%B3%D0%B8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ru.wikipedia.org/wiki/%D0%9C%D0%BE%D0%B4%D0%B5%D0%BB%D1%8C_%D0%BF%D1%81%D0%B8%D1%85%D0%B8%D1%87%D0%B5%D1%81%D0%BA%D0%BE%D0%B3%D0%BE_%D1%81%D0%BE%D1%81%D1%82%D0%BE%D1%8F%D0%BD%D0%B8%D1%8F_%D1%87%D0%B5%D0%BB%D0%BE%D0%B2%D0%B5%D0%BA%D0%B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E%D1%84%D0%B5%D1%81%D1%81%D0%B8%D0%BE%D0%BD%D0%B0%D0%BB%D0%B8%D0%B7%D0%BC" TargetMode="External"/><Relationship Id="rId2" Type="http://schemas.openxmlformats.org/officeDocument/2006/relationships/hyperlink" Target="https://ru.wikipedia.org/wiki/%D0%9A%D0%BE%D0%BC%D0%BF%D0%B5%D1%82%D0%B5%D0%BD%D1%86%D0%B8%D1%8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" y="1752600"/>
            <a:ext cx="9067800" cy="2590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Современные формы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етодического сопровождения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ачинающего учителя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00275" y="4314825"/>
            <a:ext cx="6972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  <a:defRPr/>
            </a:pP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Степущенко</a:t>
            </a:r>
            <a:r>
              <a:rPr lang="ru-R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Ольга Александровна</a:t>
            </a: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старший методист МКУДПО «ГЦРО»</a:t>
            </a:r>
          </a:p>
          <a:p>
            <a:pPr marL="0" indent="0" algn="r">
              <a:buFontTx/>
              <a:buNone/>
              <a:defRPr/>
            </a:pPr>
            <a:endParaRPr lang="ru-R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5635625"/>
            <a:ext cx="6972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Новосибирск, 2019</a:t>
            </a:r>
          </a:p>
          <a:p>
            <a:pPr marL="0" indent="0" algn="r">
              <a:buFontTx/>
              <a:buNone/>
              <a:defRPr/>
            </a:pPr>
            <a:endParaRPr lang="ru-R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i="1" smtClean="0"/>
              <a:t>Виды</a:t>
            </a:r>
            <a:r>
              <a:rPr lang="ru-RU" altLang="ru-RU" sz="2000" smtClean="0"/>
              <a:t> </a:t>
            </a:r>
            <a:r>
              <a:rPr lang="ru-RU" altLang="ru-RU" sz="2000" i="1" smtClean="0"/>
              <a:t>профессиональной</a:t>
            </a:r>
            <a:r>
              <a:rPr lang="ru-RU" altLang="ru-RU" sz="2000" smtClean="0"/>
              <a:t> </a:t>
            </a:r>
            <a:r>
              <a:rPr lang="ru-RU" altLang="ru-RU" sz="2000" i="1" smtClean="0"/>
              <a:t>компетентности</a:t>
            </a:r>
            <a:endParaRPr lang="ru-RU" altLang="ru-RU" sz="2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830763"/>
          </a:xfrm>
        </p:spPr>
        <p:txBody>
          <a:bodyPr/>
          <a:lstStyle/>
          <a:p>
            <a:pPr marL="0">
              <a:spcBef>
                <a:spcPts val="0"/>
              </a:spcBef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преподаваемой дисциплины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(знания по предмету, квалификация и опыт)</a:t>
            </a:r>
          </a:p>
          <a:p>
            <a:pPr marL="0" algn="just">
              <a:spcBef>
                <a:spcPts val="0"/>
              </a:spcBef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компетентность </a:t>
            </a:r>
            <a:r>
              <a:rPr lang="ru-RU" sz="18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способов формирования </a:t>
            </a:r>
            <a:r>
              <a:rPr lang="ru-RU" sz="18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ЗУН и компетенций </a:t>
            </a:r>
            <a:r>
              <a:rPr lang="ru-RU" sz="18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(владение различными методами обучения, знание дидактических методов и приемов, умение применять их, знание психологических механизмов усвоения знаний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т.д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algn="just">
              <a:spcBef>
                <a:spcPts val="0"/>
              </a:spcBef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 – педагогическая компетентность в сфере обучения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(владение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диагностикой, умение строить целесообразные отношения с обучаемыми, осуществлять индивидуальную работу, знание возрастной психологии, психологии межличностного общения, умение пробуждать интерес к предмету и т.д.)</a:t>
            </a:r>
          </a:p>
          <a:p>
            <a:pPr marL="0" algn="just">
              <a:spcBef>
                <a:spcPts val="0"/>
              </a:spcBef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Дифференциально – психологическая компетентность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(умение выявлять личностные особенности, установки и направленность учащихся, определять и учитывать эмоциональное состояние людей, умение грамотно строить отношения с руководителями, коллегами, учениками, родителями)</a:t>
            </a:r>
          </a:p>
          <a:p>
            <a:pPr marL="0" algn="just">
              <a:spcBef>
                <a:spcPts val="0"/>
              </a:spcBef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аутопсихологическая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компетентность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(умение осознавать уровень собственной деятельности, своих способностей, знание о способах профессионального совершенствования, умение видеть причины недостатков в своей работе, желание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самосовершенствоваться)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228600" y="1752600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33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0033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rgbClr val="0033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Задачный тип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(деятельность по образцу)</a:t>
            </a: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5486400" y="1722438"/>
            <a:ext cx="320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33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0033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rgbClr val="0033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Проблемный тип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(конструирование нового)</a:t>
            </a:r>
          </a:p>
        </p:txBody>
      </p:sp>
      <p:sp>
        <p:nvSpPr>
          <p:cNvPr id="13316" name="Стрелка вправо 2"/>
          <p:cNvSpPr>
            <a:spLocks noChangeArrowheads="1"/>
          </p:cNvSpPr>
          <p:nvPr/>
        </p:nvSpPr>
        <p:spPr bwMode="auto">
          <a:xfrm>
            <a:off x="3505200" y="1849438"/>
            <a:ext cx="1676400" cy="514350"/>
          </a:xfrm>
          <a:prstGeom prst="rightArrow">
            <a:avLst>
              <a:gd name="adj1" fmla="val 50000"/>
              <a:gd name="adj2" fmla="val 498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33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0033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rgbClr val="0033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228600"/>
            <a:ext cx="533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cap="all" dirty="0">
                <a:solidFill>
                  <a:schemeClr val="bg1"/>
                </a:solidFill>
                <a:latin typeface="Book Antiqua" panose="02040602050305030304" pitchFamily="18" charset="0"/>
              </a:rPr>
              <a:t>Трудности методического сопровождения </a:t>
            </a:r>
          </a:p>
        </p:txBody>
      </p:sp>
      <p:sp>
        <p:nvSpPr>
          <p:cNvPr id="13318" name="Прямоугольник 7"/>
          <p:cNvSpPr>
            <a:spLocks noChangeArrowheads="1"/>
          </p:cNvSpPr>
          <p:nvPr/>
        </p:nvSpPr>
        <p:spPr bwMode="auto">
          <a:xfrm>
            <a:off x="457200" y="2743200"/>
            <a:ext cx="8229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33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0033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rgbClr val="0033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000" b="0">
                <a:solidFill>
                  <a:schemeClr val="tx1"/>
                </a:solidFill>
              </a:rPr>
              <a:t>Эффективность делового общения в коллективе.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000" b="0">
                <a:solidFill>
                  <a:schemeClr val="tx1"/>
                </a:solidFill>
              </a:rPr>
              <a:t>«Кто-то везет, а кто-то едет».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000" b="0">
                <a:solidFill>
                  <a:schemeClr val="tx1"/>
                </a:solidFill>
              </a:rPr>
              <a:t>Что выбрать: зону комфорта или развитие?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800" b="0">
              <a:solidFill>
                <a:schemeClr val="tx1"/>
              </a:solidFill>
            </a:endParaRPr>
          </a:p>
        </p:txBody>
      </p:sp>
      <p:pic>
        <p:nvPicPr>
          <p:cNvPr id="1331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23036" r="36961" b="27577"/>
          <a:stretch>
            <a:fillRect/>
          </a:stretch>
        </p:blipFill>
        <p:spPr bwMode="auto">
          <a:xfrm>
            <a:off x="119063" y="3956050"/>
            <a:ext cx="42243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t="23827" r="37114" b="26691"/>
          <a:stretch>
            <a:fillRect/>
          </a:stretch>
        </p:blipFill>
        <p:spPr bwMode="auto">
          <a:xfrm>
            <a:off x="4651375" y="3956050"/>
            <a:ext cx="42560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75" y="1219200"/>
            <a:ext cx="9128125" cy="5486400"/>
          </a:xfrm>
        </p:spPr>
        <p:txBody>
          <a:bodyPr/>
          <a:lstStyle/>
          <a:p>
            <a:pPr algn="just">
              <a:defRPr/>
            </a:pPr>
            <a:r>
              <a:rPr lang="ru-RU" dirty="0" smtClean="0"/>
              <a:t>Системное мышление </a:t>
            </a:r>
            <a:r>
              <a:rPr lang="ru-RU" sz="1600" dirty="0" smtClean="0"/>
              <a:t>– понимание взаимосвязи и изменений, обратных связей для поиска рычагов адекватных и активных действий педагогического коллектива.</a:t>
            </a:r>
          </a:p>
          <a:p>
            <a:pPr algn="just">
              <a:defRPr/>
            </a:pPr>
            <a:endParaRPr lang="ru-RU" sz="1600" dirty="0" smtClean="0"/>
          </a:p>
          <a:p>
            <a:pPr algn="just">
              <a:defRPr/>
            </a:pPr>
            <a:r>
              <a:rPr lang="ru-RU" dirty="0" smtClean="0"/>
              <a:t>Совместное видение </a:t>
            </a:r>
            <a:r>
              <a:rPr lang="ru-RU" sz="1600" dirty="0" smtClean="0"/>
              <a:t>– фокусировка на совместной цели, ощущение обязательств в педагогическом коллективе, развитие совместных идей, результатов, принципов и ведущей деятельности для достижения общей цели.</a:t>
            </a:r>
          </a:p>
          <a:p>
            <a:pPr algn="just">
              <a:defRPr/>
            </a:pPr>
            <a:endParaRPr lang="ru-RU" sz="1600" dirty="0" smtClean="0"/>
          </a:p>
          <a:p>
            <a:pPr algn="just">
              <a:defRPr/>
            </a:pPr>
            <a:r>
              <a:rPr lang="ru-RU" dirty="0" smtClean="0"/>
              <a:t>Личное мастерство </a:t>
            </a:r>
            <a:r>
              <a:rPr lang="ru-RU" sz="1600" dirty="0" smtClean="0"/>
              <a:t>– личное видение результатов, которые очень хочется достичь каждому в своей профессиональной жизни. Это видение вызывает желание расширить способность осуществить лучший выбор пути самосовершенствования с учетом реалистичности оценки собственного соответствия реалиям жизни.</a:t>
            </a:r>
          </a:p>
          <a:p>
            <a:pPr marL="0" indent="0" algn="just">
              <a:buFontTx/>
              <a:buNone/>
              <a:defRPr/>
            </a:pPr>
            <a:endParaRPr lang="ru-RU" sz="1600" dirty="0" smtClean="0"/>
          </a:p>
          <a:p>
            <a:pPr algn="just">
              <a:defRPr/>
            </a:pPr>
            <a:r>
              <a:rPr lang="ru-RU" dirty="0" smtClean="0"/>
              <a:t>Мыслительные модели </a:t>
            </a:r>
            <a:r>
              <a:rPr lang="ru-RU" sz="1600" dirty="0" smtClean="0"/>
              <a:t>– учет установок педагогов и окружающих, т.к. многие установки скрыты, важно безопасно, корректно и продуктивно говорить об опасных и неприятных вещах с каждым педагогом.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962400" y="3810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solidFill>
                  <a:schemeClr val="bg1"/>
                </a:solidFill>
                <a:latin typeface="Book Antiqua" pitchFamily="18" charset="0"/>
              </a:rPr>
              <a:t>Пути преодоления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8"/>
          <p:cNvSpPr>
            <a:spLocks noChangeArrowheads="1"/>
          </p:cNvSpPr>
          <p:nvPr/>
        </p:nvSpPr>
        <p:spPr bwMode="auto">
          <a:xfrm>
            <a:off x="125413" y="1981200"/>
            <a:ext cx="886301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000" b="1" u="sng">
                <a:solidFill>
                  <a:srgbClr val="003366"/>
                </a:solidFill>
                <a:latin typeface="Book Antiqua" pitchFamily="18" charset="0"/>
              </a:rPr>
              <a:t>Групповые формы</a:t>
            </a:r>
            <a:r>
              <a:rPr lang="ru-RU" altLang="ru-RU" sz="2000">
                <a:solidFill>
                  <a:srgbClr val="003366"/>
                </a:solidFill>
                <a:latin typeface="Book Antiqua" pitchFamily="18" charset="0"/>
              </a:rPr>
              <a:t> — работа по единым методическим темам, педагогические советы, семинары, семинары-практикумы, консультации, методические выставки, взаимопосещения и коллективные просмотры педагогического процесса, творческие микрогруппы, школы передового опыта,, деловые игры, мозговой штурм и т.д.;</a:t>
            </a:r>
          </a:p>
          <a:p>
            <a:pPr algn="just"/>
            <a:endParaRPr lang="ru-RU" altLang="ru-RU" sz="2000" i="1">
              <a:solidFill>
                <a:srgbClr val="003366"/>
              </a:solidFill>
              <a:latin typeface="Book Antiqua" pitchFamily="18" charset="0"/>
            </a:endParaRPr>
          </a:p>
          <a:p>
            <a:pPr algn="just"/>
            <a:r>
              <a:rPr lang="ru-RU" altLang="ru-RU" sz="2000" b="1" u="sng">
                <a:solidFill>
                  <a:srgbClr val="003366"/>
                </a:solidFill>
                <a:latin typeface="Book Antiqua" pitchFamily="18" charset="0"/>
              </a:rPr>
              <a:t>Индивидуальные формы</a:t>
            </a:r>
            <a:r>
              <a:rPr lang="ru-RU" altLang="ru-RU" sz="2000">
                <a:solidFill>
                  <a:srgbClr val="003366"/>
                </a:solidFill>
                <a:latin typeface="Book Antiqua" pitchFamily="18" charset="0"/>
              </a:rPr>
              <a:t> — самообразование, индивидуальные консультации, собеседования, стажировка, наставничество, дневник педагога и т.д.</a:t>
            </a:r>
          </a:p>
        </p:txBody>
      </p:sp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Современные формы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052513"/>
            <a:ext cx="1392238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663"/>
            <a:ext cx="15875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36650"/>
            <a:ext cx="196691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62050"/>
            <a:ext cx="1676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147763"/>
            <a:ext cx="217963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5413" y="2362200"/>
            <a:ext cx="8863012" cy="41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buFontTx/>
              <a:buChar char="-"/>
              <a:defRPr/>
            </a:pPr>
            <a:r>
              <a:rPr lang="ru-RU" sz="1550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550" u="sng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адресной</a:t>
            </a:r>
            <a:r>
              <a:rPr lang="ru-RU" sz="1550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консультативной помощи;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550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Собеседования, посещение, </a:t>
            </a:r>
            <a:r>
              <a:rPr lang="ru-RU" sz="1550" dirty="0" err="1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взаимопосещение</a:t>
            </a:r>
            <a:r>
              <a:rPr lang="ru-RU" sz="1550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занятий;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550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Навигация самообразования с учетом интересов, особенностей личности, профессионального и жизненного опыта;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550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Работа в малых группах по типичным затруднениям (практикумы, семинары, МО) в ОУ;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550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Аналитическая работа с нормативной, методической и аналитической документацией;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550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Информационная поддержка;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550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«Проба пера»: выступления, мастер-классы  в рамках </a:t>
            </a:r>
            <a:r>
              <a:rPr lang="ru-RU" sz="1550" dirty="0" err="1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внутришкольной</a:t>
            </a:r>
            <a:r>
              <a:rPr lang="ru-RU" sz="1550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системы обучения и далее;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550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Расширение  горизонтов профессионального общения (районные и городские методические мероприятия);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altLang="ru-RU" sz="1550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Участие в обсуждении актуальных вопросов на образовательных порталах и др. дистанционные формы;</a:t>
            </a:r>
            <a:endParaRPr lang="ru-RU" sz="1550" dirty="0">
              <a:solidFill>
                <a:srgbClr val="003366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550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Включение в профессиональное олимпиадное и конкурсное движение (дистанционное, очно-заочное, очное участие);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550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Анализ, обобщение и распространение педагогического опыта;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550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Аттестация.</a:t>
            </a:r>
          </a:p>
        </p:txBody>
      </p:sp>
      <p:sp>
        <p:nvSpPr>
          <p:cNvPr id="1639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Современные формы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15422" t="16152" r="18685" b="45215"/>
          <a:stretch/>
        </p:blipFill>
        <p:spPr>
          <a:xfrm>
            <a:off x="6805061" y="1829360"/>
            <a:ext cx="2338939" cy="68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17175" t="20611" r="15840" b="47863"/>
          <a:stretch/>
        </p:blipFill>
        <p:spPr>
          <a:xfrm>
            <a:off x="125348" y="78769"/>
            <a:ext cx="4127856" cy="1092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905000" y="304800"/>
            <a:ext cx="7315200" cy="533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1800" smtClean="0">
                <a:solidFill>
                  <a:schemeClr val="bg1"/>
                </a:solidFill>
              </a:rPr>
              <a:t>Работа в группах</a:t>
            </a:r>
          </a:p>
          <a:p>
            <a:pPr marL="0" indent="0" algn="ctr">
              <a:buFontTx/>
              <a:buNone/>
            </a:pPr>
            <a:r>
              <a:rPr lang="ru-RU" altLang="ru-RU" sz="1800" smtClean="0">
                <a:solidFill>
                  <a:schemeClr val="bg1"/>
                </a:solidFill>
              </a:rPr>
              <a:t>(«Связать - расширить – продумать»)</a:t>
            </a:r>
          </a:p>
          <a:p>
            <a:pPr marL="0" indent="0" algn="ctr">
              <a:buFontTx/>
              <a:buNone/>
            </a:pPr>
            <a:endParaRPr lang="ru-RU" altLang="ru-RU" sz="180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305800" cy="498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Ранжируйте от наиболее значимого к несущественному…</a:t>
            </a:r>
          </a:p>
          <a:p>
            <a:pPr>
              <a:defRPr/>
            </a:pPr>
            <a:endParaRPr lang="ru-RU" b="1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2. Продолжите список…</a:t>
            </a:r>
            <a:endParaRPr lang="ru-RU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 </a:t>
            </a:r>
            <a:r>
              <a:rPr lang="ru-RU" dirty="0">
                <a:solidFill>
                  <a:srgbClr val="003366"/>
                </a:solidFill>
                <a:latin typeface="Book Antiqua" panose="02040602050305030304" pitchFamily="18" charset="0"/>
              </a:rPr>
              <a:t>Основные принципы методического сопровождения начинающего педагога (молодого специалиста)</a:t>
            </a:r>
          </a:p>
          <a:p>
            <a:pPr>
              <a:defRPr/>
            </a:pPr>
            <a:endParaRPr lang="ru-RU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defRPr/>
            </a:pPr>
            <a:r>
              <a:rPr lang="ru-RU" dirty="0">
                <a:solidFill>
                  <a:srgbClr val="003366"/>
                </a:solidFill>
                <a:latin typeface="Book Antiqua" panose="02040602050305030304" pitchFamily="18" charset="0"/>
              </a:rPr>
              <a:t>3. </a:t>
            </a: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Заполните таблицу</a:t>
            </a:r>
          </a:p>
          <a:p>
            <a:pPr algn="just">
              <a:defRPr/>
            </a:pPr>
            <a:r>
              <a:rPr lang="ru-RU" dirty="0">
                <a:solidFill>
                  <a:srgbClr val="003366"/>
                </a:solidFill>
                <a:latin typeface="Book Antiqua" panose="02040602050305030304" pitchFamily="18" charset="0"/>
              </a:rPr>
              <a:t>Выберите из предложенных наиболее эффективные формы методического сопровождения согласно предложенному методическому условию:</a:t>
            </a:r>
          </a:p>
          <a:p>
            <a:pPr algn="just">
              <a:defRPr/>
            </a:pPr>
            <a:r>
              <a:rPr lang="ru-RU" dirty="0">
                <a:solidFill>
                  <a:srgbClr val="003366"/>
                </a:solidFill>
                <a:latin typeface="Book Antiqua" panose="02040602050305030304" pitchFamily="18" charset="0"/>
              </a:rPr>
              <a:t>3.1.</a:t>
            </a:r>
            <a:r>
              <a:rPr lang="ru-RU" i="1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ru-RU" sz="12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Начинающий педагог испытывает трудности в вопросах включения разных категорий обучающихся в образовательный процесс, в том </a:t>
            </a:r>
            <a:r>
              <a:rPr lang="ru-RU" sz="1200" b="1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числе </a:t>
            </a:r>
            <a:r>
              <a:rPr lang="ru-RU" sz="12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обучающихся </a:t>
            </a:r>
            <a:r>
              <a:rPr lang="ru-RU" sz="1200" b="1" i="1" dirty="0" smtClean="0">
                <a:solidFill>
                  <a:srgbClr val="003366"/>
                </a:solidFill>
                <a:latin typeface="Book Antiqua" panose="02040602050305030304" pitchFamily="18" charset="0"/>
              </a:rPr>
              <a:t>с </a:t>
            </a:r>
            <a:r>
              <a:rPr lang="ru-RU" sz="12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особыми потребностями в образовании. </a:t>
            </a:r>
            <a:endParaRPr lang="ru-RU" sz="1200" b="1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3.2. </a:t>
            </a:r>
            <a:r>
              <a:rPr lang="ru-RU" sz="12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Начинающий педагог испытывает трудности самоорганизации и планирования собственного трудового дня и отдыха. Вследствие этого педагогу не хватает времени на проверку тетрадей и подготовку к уроку, на выполнение каких-либо других обязанностей.</a:t>
            </a:r>
          </a:p>
          <a:p>
            <a:pPr algn="just">
              <a:defRPr/>
            </a:pPr>
            <a:r>
              <a:rPr lang="ru-RU" b="1" dirty="0">
                <a:solidFill>
                  <a:srgbClr val="003366"/>
                </a:solidFill>
                <a:latin typeface="Book Antiqua" panose="02040602050305030304" pitchFamily="18" charset="0"/>
              </a:rPr>
              <a:t>3.3. </a:t>
            </a:r>
            <a:r>
              <a:rPr lang="ru-RU" sz="12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Начинающий педагог испытывает трудности  при предъявлении единых педагогических требований, поддержании дисциплины, выполнении заданий обучающимися, ослаблена функция контроля. </a:t>
            </a:r>
          </a:p>
          <a:p>
            <a:pPr>
              <a:defRPr/>
            </a:pPr>
            <a:endParaRPr lang="ru-RU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8600" y="2133600"/>
            <a:ext cx="4953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Татья́на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Влади́мировна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Черни́говская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  — советский и российский учёный в области 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hlinkClick r:id="rId2" tooltip="Нейробиология"/>
              </a:rPr>
              <a:t>нейронауки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 и 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hlinkClick r:id="rId3" tooltip="Психолингвистика"/>
              </a:rPr>
              <a:t>психолингвистики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, а также 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hlinkClick r:id="rId4" tooltip="Модель психического состояния человека"/>
              </a:rPr>
              <a:t>теории сознания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. </a:t>
            </a:r>
          </a:p>
        </p:txBody>
      </p:sp>
      <p:pic>
        <p:nvPicPr>
          <p:cNvPr id="18435" name="Picture 2" descr="https://avatars.mds.yandex.net/get-zen_doc/1906120/pub_5cc720ac1b520700b4521d93_5cc72117d31aa100b344c3f5/scale_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133600"/>
            <a:ext cx="37433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1"/>
          <p:cNvSpPr txBox="1">
            <a:spLocks noChangeArrowheads="1"/>
          </p:cNvSpPr>
          <p:nvPr/>
        </p:nvSpPr>
        <p:spPr bwMode="auto">
          <a:xfrm>
            <a:off x="3352800" y="411163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33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0033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rgbClr val="0033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bg1"/>
                </a:solidFill>
              </a:rPr>
              <a:t>С О В Р Е М Е Н Н Ы Е . . .</a:t>
            </a:r>
          </a:p>
        </p:txBody>
      </p:sp>
      <p:sp>
        <p:nvSpPr>
          <p:cNvPr id="4099" name="Прямоугольник 6"/>
          <p:cNvSpPr>
            <a:spLocks noChangeArrowheads="1"/>
          </p:cNvSpPr>
          <p:nvPr/>
        </p:nvSpPr>
        <p:spPr bwMode="auto">
          <a:xfrm>
            <a:off x="17463" y="1905000"/>
            <a:ext cx="90852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33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0033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rgbClr val="0033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Book Antiqua" pitchFamily="18" charset="0"/>
              </a:rPr>
              <a:t>Самым важным явлением в школе, самым поучительным предметом, самым живым примером для ученика является сам учитель. Он  - </a:t>
            </a:r>
            <a:r>
              <a:rPr lang="ru-RU" altLang="ru-RU" u="sng">
                <a:latin typeface="Book Antiqua" pitchFamily="18" charset="0"/>
              </a:rPr>
              <a:t>олицетворенный</a:t>
            </a:r>
            <a:r>
              <a:rPr lang="ru-RU" altLang="ru-RU">
                <a:latin typeface="Book Antiqua" pitchFamily="18" charset="0"/>
              </a:rPr>
              <a:t> </a:t>
            </a:r>
            <a:r>
              <a:rPr lang="ru-RU" altLang="ru-RU" u="sng">
                <a:latin typeface="Book Antiqua" pitchFamily="18" charset="0"/>
              </a:rPr>
              <a:t>метод</a:t>
            </a:r>
            <a:r>
              <a:rPr lang="ru-RU" altLang="ru-RU">
                <a:latin typeface="Book Antiqua" pitchFamily="18" charset="0"/>
              </a:rPr>
              <a:t> </a:t>
            </a:r>
            <a:r>
              <a:rPr lang="ru-RU" altLang="ru-RU" sz="2000">
                <a:latin typeface="Book Antiqua" pitchFamily="18" charset="0"/>
              </a:rPr>
              <a:t>обучения.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Book Antiqua" pitchFamily="18" charset="0"/>
              </a:rPr>
              <a:t>Адольф Фридрих Дистервег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3810000"/>
            <a:ext cx="9144001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b="1" u="sng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Мастерство</a:t>
            </a: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учителя – это </a:t>
            </a:r>
            <a:r>
              <a:rPr lang="ru-RU" sz="2400" b="1" u="sng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которой надо учиться.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Со мной работали десятки молодых педагогов я убедился, что как бы человек успешно не кончил педагогический вуз, как бы он не был талантлив, а если не будет </a:t>
            </a:r>
            <a:r>
              <a:rPr lang="ru-RU" sz="2400" b="1" u="sng" dirty="0">
                <a:solidFill>
                  <a:srgbClr val="003366"/>
                </a:solidFill>
                <a:latin typeface="Book Antiqua" panose="02040602050305030304" pitchFamily="18" charset="0"/>
              </a:rPr>
              <a:t>учиться на опыте</a:t>
            </a: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, никогда не будет хорошим педагогом…</a:t>
            </a:r>
          </a:p>
          <a:p>
            <a:pPr algn="r">
              <a:defRPr/>
            </a:pPr>
            <a:r>
              <a:rPr lang="ru-RU" sz="2000" b="1" i="1" dirty="0">
                <a:solidFill>
                  <a:srgbClr val="0033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А.С. Макаренко </a:t>
            </a:r>
          </a:p>
          <a:p>
            <a:pPr algn="r"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638" y="4648200"/>
            <a:ext cx="915828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200" b="1" i="1" cap="all" dirty="0">
              <a:solidFill>
                <a:srgbClr val="003366"/>
              </a:solidFill>
              <a:latin typeface="Bookman Old Style" panose="02050604050505020204" pitchFamily="18" charset="0"/>
            </a:endParaRPr>
          </a:p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 i="1" dirty="0">
                <a:solidFill>
                  <a:srgbClr val="003366"/>
                </a:solidFill>
                <a:latin typeface="Bookman Old Style" panose="02050604050505020204" pitchFamily="18" charset="0"/>
              </a:rPr>
              <a:t>… </a:t>
            </a:r>
            <a:r>
              <a:rPr lang="ru-RU" sz="2400" b="1" u="sng" dirty="0">
                <a:solidFill>
                  <a:srgbClr val="003366"/>
                </a:solidFill>
                <a:latin typeface="Book Antiqua" panose="02040602050305030304" pitchFamily="18" charset="0"/>
              </a:rPr>
              <a:t>восприимчивые</a:t>
            </a: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 к интересам школьников и </a:t>
            </a:r>
            <a:r>
              <a:rPr lang="ru-RU" sz="2400" b="1" u="sng" dirty="0">
                <a:solidFill>
                  <a:srgbClr val="003366"/>
                </a:solidFill>
                <a:latin typeface="Book Antiqua" panose="02040602050305030304" pitchFamily="18" charset="0"/>
              </a:rPr>
              <a:t>всему новому </a:t>
            </a: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учителя -  ключевая особенность</a:t>
            </a:r>
            <a:r>
              <a:rPr lang="ru-RU" sz="2000" b="1" dirty="0">
                <a:solidFill>
                  <a:srgbClr val="003366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>
                <a:solidFill>
                  <a:srgbClr val="003366"/>
                </a:solidFill>
                <a:latin typeface="Book Antiqua" panose="02040602050305030304" pitchFamily="18" charset="0"/>
              </a:rPr>
              <a:t>современной школы.</a:t>
            </a:r>
          </a:p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200" b="1" dirty="0">
              <a:solidFill>
                <a:srgbClr val="003366"/>
              </a:solidFill>
              <a:latin typeface="Bookman Old Style" panose="02050604050505020204" pitchFamily="18" charset="0"/>
            </a:endParaRPr>
          </a:p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Современная парадигма российского образования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886200"/>
            <a:ext cx="84582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</a:b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24" name="TextBox 11"/>
          <p:cNvSpPr txBox="1">
            <a:spLocks noChangeArrowheads="1"/>
          </p:cNvSpPr>
          <p:nvPr/>
        </p:nvSpPr>
        <p:spPr bwMode="auto">
          <a:xfrm>
            <a:off x="3352800" y="411163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33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0033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rgbClr val="0033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bg1"/>
                </a:solidFill>
              </a:rPr>
              <a:t>С О В Р Е М Е Н Н Ы Е . . .</a:t>
            </a:r>
          </a:p>
        </p:txBody>
      </p:sp>
      <p:sp>
        <p:nvSpPr>
          <p:cNvPr id="5125" name="Прямоугольник 9"/>
          <p:cNvSpPr>
            <a:spLocks noChangeArrowheads="1"/>
          </p:cNvSpPr>
          <p:nvPr/>
        </p:nvSpPr>
        <p:spPr bwMode="auto">
          <a:xfrm>
            <a:off x="-14288" y="1752600"/>
            <a:ext cx="9144001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336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336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00336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rgbClr val="003366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000">
                <a:latin typeface="Book Antiqua" pitchFamily="18" charset="0"/>
                <a:ea typeface="Calibri" pitchFamily="34" charset="0"/>
                <a:cs typeface="Times New Roman" pitchFamily="18" charset="0"/>
              </a:rPr>
              <a:t>Главной сегодняшней задачей образования взрослых является производство </a:t>
            </a:r>
            <a:r>
              <a:rPr lang="ru-RU" altLang="ru-RU" u="sng">
                <a:latin typeface="Book Antiqua" pitchFamily="18" charset="0"/>
                <a:ea typeface="Calibri" pitchFamily="34" charset="0"/>
                <a:cs typeface="Times New Roman" pitchFamily="18" charset="0"/>
              </a:rPr>
              <a:t>компетентных</a:t>
            </a:r>
            <a:r>
              <a:rPr lang="ru-RU" altLang="ru-RU" sz="2000">
                <a:latin typeface="Book Antiqua" pitchFamily="18" charset="0"/>
                <a:ea typeface="Calibri" pitchFamily="34" charset="0"/>
                <a:cs typeface="Times New Roman" pitchFamily="18" charset="0"/>
              </a:rPr>
              <a:t> людей – людей, которые были бы способны </a:t>
            </a:r>
            <a:r>
              <a:rPr lang="ru-RU" altLang="ru-RU" sz="2000" u="sng">
                <a:latin typeface="Book Antiqua" pitchFamily="18" charset="0"/>
                <a:ea typeface="Calibri" pitchFamily="34" charset="0"/>
                <a:cs typeface="Times New Roman" pitchFamily="18" charset="0"/>
              </a:rPr>
              <a:t>применять свои знания в изменяющихся условиях</a:t>
            </a:r>
            <a:r>
              <a:rPr lang="ru-RU" altLang="ru-RU" sz="2000">
                <a:latin typeface="Book Antiqua" pitchFamily="18" charset="0"/>
                <a:ea typeface="Calibri" pitchFamily="34" charset="0"/>
                <a:cs typeface="Times New Roman" pitchFamily="18" charset="0"/>
              </a:rPr>
              <a:t>, и …чья основная компетенция заключалась бы в </a:t>
            </a:r>
            <a:r>
              <a:rPr lang="ru-RU" altLang="ru-RU" u="sng">
                <a:latin typeface="Book Antiqua" pitchFamily="18" charset="0"/>
                <a:ea typeface="Calibri" pitchFamily="34" charset="0"/>
                <a:cs typeface="Times New Roman" pitchFamily="18" charset="0"/>
              </a:rPr>
              <a:t>умении включаться в постоянное самообучение на протяжении всей своей жизни</a:t>
            </a:r>
            <a:r>
              <a:rPr lang="ru-RU" altLang="ru-RU" sz="2000">
                <a:latin typeface="Book Antiqu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000" i="1">
                <a:latin typeface="Book Antiqua" pitchFamily="18" charset="0"/>
                <a:ea typeface="Calibri" pitchFamily="34" charset="0"/>
                <a:cs typeface="Times New Roman" pitchFamily="18" charset="0"/>
              </a:rPr>
              <a:t>Малкольм Ноулз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ru-RU" altLang="ru-RU" sz="2000">
              <a:solidFill>
                <a:schemeClr val="tx1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725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3" y="1717675"/>
            <a:ext cx="9067800" cy="5140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Молодой специалист 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работник, который получил начальное, среднее или высшее профессиональное образование, и </a:t>
            </a:r>
            <a:r>
              <a:rPr lang="ru-RU" b="1" u="sng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впервые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поступил на работу по полученной специальности </a:t>
            </a:r>
            <a:r>
              <a:rPr lang="ru-RU" b="1" u="sng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течение одного года после окончания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образовательного учреждения. Обладает </a:t>
            </a:r>
            <a:r>
              <a:rPr lang="ru-RU" b="1" u="sng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особыми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правами, гарантиями и обязанностями по отношению к остальным категориям работников.</a:t>
            </a:r>
            <a:endParaRPr lang="ru-RU" sz="2400" b="1" dirty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b="1" dirty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Начинающий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b="1" u="sng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только что приступающий 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какой-нибудь деятельности, к какому-нибудь роду занятий, </a:t>
            </a:r>
            <a:r>
              <a:rPr lang="ru-RU" b="1" u="sng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формирующийся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b="1" dirty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Наставник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</a:t>
            </a:r>
            <a:r>
              <a:rPr lang="ru-RU" b="1" u="sng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опытный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или более сведущий человек, который  </a:t>
            </a:r>
            <a:r>
              <a:rPr lang="ru-RU" b="1" u="sng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помогает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менее опытному или менее сведущему усвоить определенные </a:t>
            </a:r>
            <a:r>
              <a:rPr lang="ru-RU" b="1" u="sng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Компетенция"/>
              </a:rPr>
              <a:t>компетенции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Опыт и знания, относительно которых строятся </a:t>
            </a:r>
            <a:r>
              <a:rPr lang="ru-RU" b="1" u="sng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отношения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наставничества, могут касаться как особой </a:t>
            </a:r>
            <a:r>
              <a:rPr lang="ru-RU" b="1" u="sng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 tooltip="Профессионализм"/>
              </a:rPr>
              <a:t>профессиональной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тематики, так и широкого круга вопросов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личного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развития. </a:t>
            </a:r>
            <a:r>
              <a:rPr lang="ru-RU" b="1" u="sng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Сферы применения наставничества: адаптация, навигация профессионального и личностного развития</a:t>
            </a:r>
            <a:r>
              <a:rPr lang="ru-RU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ru-RU" sz="1600" b="1" dirty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830763"/>
          </a:xfrm>
        </p:spPr>
        <p:txBody>
          <a:bodyPr/>
          <a:lstStyle/>
          <a:p>
            <a:pPr marL="0" indent="722313" algn="just">
              <a:defRPr/>
            </a:pPr>
            <a:r>
              <a:rPr lang="ru-RU" u="sng" dirty="0"/>
              <a:t>Компетентность</a:t>
            </a:r>
            <a:r>
              <a:rPr lang="ru-RU" dirty="0"/>
              <a:t> </a:t>
            </a:r>
            <a:r>
              <a:rPr lang="ru-RU" dirty="0" smtClean="0"/>
              <a:t>- </a:t>
            </a:r>
            <a:r>
              <a:rPr lang="ru-RU" dirty="0"/>
              <a:t>осведомленность, авторитетность, </a:t>
            </a:r>
            <a:r>
              <a:rPr lang="ru-RU" u="sng" dirty="0"/>
              <a:t>обладание компетенцией</a:t>
            </a:r>
            <a:r>
              <a:rPr lang="ru-RU" dirty="0"/>
              <a:t>, знаниями, позволяющими судить о чем- либо, качество человека, обладающего всесторонними знаниями; это системное проявление знаний, умений, способностей и личностных качеств, позволяющих успешно решать функциональные задачи, составляющие сущность профессиональной </a:t>
            </a:r>
            <a:r>
              <a:rPr lang="ru-RU" dirty="0" smtClean="0"/>
              <a:t>деятельности.</a:t>
            </a:r>
          </a:p>
          <a:p>
            <a:pPr marL="0" indent="0" algn="just">
              <a:buFontTx/>
              <a:buNone/>
              <a:defRPr/>
            </a:pPr>
            <a:endParaRPr lang="ru-RU" dirty="0"/>
          </a:p>
          <a:p>
            <a:pPr marL="0" indent="722313" algn="just">
              <a:defRPr/>
            </a:pPr>
            <a:r>
              <a:rPr lang="ru-RU" u="sng" dirty="0" smtClean="0"/>
              <a:t>Компетенция</a:t>
            </a:r>
            <a:r>
              <a:rPr lang="ru-RU" dirty="0" smtClean="0"/>
              <a:t> -</a:t>
            </a:r>
            <a:r>
              <a:rPr lang="ru-RU" dirty="0"/>
              <a:t> круг вопросов, в которых кто-нибудь хорошо осведомлен; круг чьих либо полномочий, прав.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228600" y="2286000"/>
            <a:ext cx="8763000" cy="25146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ru-RU" smtClean="0"/>
              <a:t>специально организованное планомерное, систематическое </a:t>
            </a:r>
            <a:r>
              <a:rPr lang="ru-RU" altLang="ru-RU" u="sng" smtClean="0"/>
              <a:t>взаимодействие</a:t>
            </a:r>
            <a:r>
              <a:rPr lang="ru-RU" altLang="ru-RU" smtClean="0"/>
              <a:t>, направленное на </a:t>
            </a:r>
            <a:r>
              <a:rPr lang="ru-RU" altLang="ru-RU" u="sng" smtClean="0"/>
              <a:t>оказание помощи </a:t>
            </a:r>
            <a:r>
              <a:rPr lang="ru-RU" altLang="ru-RU" smtClean="0"/>
              <a:t>молодому специалисту (начинающему педагогу) в выборе решения задач и типовых проблем, возникающих в педагогической деятельности, с </a:t>
            </a:r>
            <a:r>
              <a:rPr lang="ru-RU" altLang="ru-RU" u="sng" smtClean="0"/>
              <a:t>учетом его профессионального и жизненного опыта</a:t>
            </a:r>
            <a:r>
              <a:rPr lang="ru-RU" altLang="ru-RU" smtClean="0"/>
              <a:t>.</a:t>
            </a:r>
          </a:p>
          <a:p>
            <a:pPr marL="0" indent="0" algn="r">
              <a:buFontTx/>
              <a:buNone/>
            </a:pP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z="18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86075" y="381000"/>
            <a:ext cx="44497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chemeClr val="bg1"/>
                </a:solidFill>
                <a:latin typeface="Arial" panose="020B0604020202020204" pitchFamily="34" charset="0"/>
              </a:rPr>
              <a:t>Методическое сопровождение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smtClean="0"/>
              <a:t>Ключевые идеи методического сопровождения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76200" y="2438400"/>
            <a:ext cx="8991600" cy="1905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b="0" smtClean="0"/>
              <a:t>– </a:t>
            </a:r>
            <a:r>
              <a:rPr lang="ru-RU" altLang="ru-RU" smtClean="0"/>
              <a:t>создание эффективной среды профессионального развития;</a:t>
            </a:r>
            <a:br>
              <a:rPr lang="ru-RU" altLang="ru-RU" smtClean="0"/>
            </a:br>
            <a:endParaRPr lang="ru-RU" altLang="ru-RU" smtClean="0"/>
          </a:p>
          <a:p>
            <a:pPr marL="0" indent="0">
              <a:buFontTx/>
              <a:buNone/>
            </a:pPr>
            <a:r>
              <a:rPr lang="ru-RU" altLang="ru-RU" smtClean="0"/>
              <a:t>- методическое сопровождение педагога в период профессионального становления, обеспечивающее в конечном итоге многоуровневость профессионализма.</a:t>
            </a:r>
          </a:p>
          <a:p>
            <a:pPr marL="0" indent="0" algn="just">
              <a:buFontTx/>
              <a:buNone/>
            </a:pPr>
            <a:endParaRPr lang="ru-RU" altLang="ru-RU" smtClean="0"/>
          </a:p>
          <a:p>
            <a:pPr marL="0" indent="0">
              <a:buFontTx/>
              <a:buNone/>
            </a:pPr>
            <a:r>
              <a:rPr lang="ru-RU" altLang="ru-RU" smtClean="0"/>
              <a:t> </a:t>
            </a:r>
            <a:r>
              <a:rPr lang="ru-RU" altLang="ru-RU" smtClean="0">
                <a:solidFill>
                  <a:schemeClr val="tx1"/>
                </a:solidFill>
              </a:rPr>
              <a:t/>
            </a:r>
            <a:br>
              <a:rPr lang="ru-RU" altLang="ru-RU" smtClean="0">
                <a:solidFill>
                  <a:schemeClr val="tx1"/>
                </a:solidFill>
              </a:rPr>
            </a:br>
            <a:endParaRPr lang="ru-RU" alt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4102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400" dirty="0" smtClean="0"/>
              <a:t>— </a:t>
            </a:r>
            <a:r>
              <a:rPr lang="ru-RU" sz="2000" dirty="0" smtClean="0"/>
              <a:t>уровень овладения профессией</a:t>
            </a:r>
            <a:r>
              <a:rPr lang="ru-RU" sz="1400" dirty="0" smtClean="0"/>
              <a:t>, адаптации к ней, первичное усвоение учителем норм, менталитета, необходимых приемов, технологий;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— </a:t>
            </a:r>
            <a:r>
              <a:rPr lang="ru-RU" dirty="0" smtClean="0"/>
              <a:t>уровень педагогического мастерства </a:t>
            </a:r>
            <a:r>
              <a:rPr lang="ru-RU" sz="1400" dirty="0" smtClean="0"/>
              <a:t>как выполнение на хорошем уровне лучших образцов передового педагогического опыта, накопленных в профессии; владение имеющимся в профессии приемами индивидуального подхода к учащимся, методами передачи знаний; осуществления личностно-ориентированного обучения и др.;</a:t>
            </a:r>
          </a:p>
          <a:p>
            <a:pPr marL="0" indent="0" algn="just">
              <a:buFontTx/>
              <a:buNone/>
              <a:defRPr/>
            </a:pPr>
            <a:r>
              <a:rPr lang="ru-RU" sz="1400" dirty="0" smtClean="0"/>
              <a:t>— </a:t>
            </a:r>
            <a:r>
              <a:rPr lang="ru-RU" sz="2800" dirty="0" smtClean="0"/>
              <a:t>уровень </a:t>
            </a:r>
            <a:r>
              <a:rPr lang="ru-RU" sz="2800" dirty="0" err="1" smtClean="0"/>
              <a:t>самоактуализации</a:t>
            </a:r>
            <a:r>
              <a:rPr lang="ru-RU" sz="2800" dirty="0" smtClean="0"/>
              <a:t> педагога в профессии</a:t>
            </a:r>
            <a:r>
              <a:rPr lang="ru-RU" sz="1400" dirty="0" smtClean="0"/>
              <a:t>, осознание возможностей педагогической профессии для развития своей личности, саморазвитие себя средствами профессии, сознательное усиление своих позитивных качеств, сглаживание негативных, укрепление индивидуального стиля;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— </a:t>
            </a:r>
            <a:r>
              <a:rPr lang="ru-RU" sz="3200" dirty="0" smtClean="0"/>
              <a:t>уровень педагогического творчества </a:t>
            </a:r>
            <a:r>
              <a:rPr lang="ru-RU" sz="1400" dirty="0" smtClean="0"/>
              <a:t>как обогащение педагогом опыта своей профессии за счет личного творческого вклада, внесения авторских предложений, как касающихся отдельных задач, приемов, средств, методов, форм организации учетного процесса, так и создающих новые педагогические системы обучения и воспитания).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3352800" y="381000"/>
            <a:ext cx="4681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</a:rPr>
              <a:t>Многоуровневость профессионализма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bble_wrap">
  <a:themeElements>
    <a:clrScheme name="bubble_wra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bble_wr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ubble_wr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794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bubble_wrap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идеи методического сопровождения</vt:lpstr>
      <vt:lpstr>Презентация PowerPoint</vt:lpstr>
      <vt:lpstr>Виды профессиональной компетентности</vt:lpstr>
      <vt:lpstr>Презентация PowerPoint</vt:lpstr>
      <vt:lpstr>Презентация PowerPoint</vt:lpstr>
      <vt:lpstr>Современные формы </vt:lpstr>
      <vt:lpstr>Современные формы </vt:lpstr>
      <vt:lpstr>Презентация PowerPoint</vt:lpstr>
      <vt:lpstr>Презентация PowerPoint</vt:lpstr>
    </vt:vector>
  </TitlesOfParts>
  <Company>eclipsed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 WRAP</dc:title>
  <dc:creator>eclipse</dc:creator>
  <cp:lastModifiedBy>Степущенко Ольга Александровна</cp:lastModifiedBy>
  <cp:revision>61</cp:revision>
  <cp:lastPrinted>2019-10-23T02:48:39Z</cp:lastPrinted>
  <dcterms:created xsi:type="dcterms:W3CDTF">2002-12-18T19:48:50Z</dcterms:created>
  <dcterms:modified xsi:type="dcterms:W3CDTF">2019-10-23T05:57:07Z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