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ownloads\&#1075;&#1088;&#1072;&#1092;&#1080;&#1082;&#1080;%20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Этнический состав школы, 2020-2021 уч. год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8"/>
              <c:layout>
                <c:manualLayout>
                  <c:x val="-4.155374887082211E-2"/>
                  <c:y val="-3.227808814400993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3486901535682024E-2"/>
                  <c:y val="-3.476101800124146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3.6133694670280035E-3"/>
                  <c:y val="-3.972687771570454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2646793134598013E-2"/>
                  <c:y val="-4.220980757293607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3.9747064137308108E-2"/>
                  <c:y val="-2.97951582867783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5.0587172538392053E-2"/>
                  <c:y val="-1.738050900062074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5.9620596205962058E-2"/>
                  <c:y val="7.44878957169457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8.6720867208672087E-2"/>
                  <c:y val="-2.482929857231533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'2021'!$B$108:$B$123</c:f>
              <c:strCache>
                <c:ptCount val="16"/>
                <c:pt idx="0">
                  <c:v>Русский</c:v>
                </c:pt>
                <c:pt idx="1">
                  <c:v>Езиды</c:v>
                </c:pt>
                <c:pt idx="2">
                  <c:v>Таджики</c:v>
                </c:pt>
                <c:pt idx="3">
                  <c:v>Цыгане</c:v>
                </c:pt>
                <c:pt idx="4">
                  <c:v>Узбеки</c:v>
                </c:pt>
                <c:pt idx="5">
                  <c:v>Киргизы</c:v>
                </c:pt>
                <c:pt idx="6">
                  <c:v>Армяне</c:v>
                </c:pt>
                <c:pt idx="7">
                  <c:v>Поляки</c:v>
                </c:pt>
                <c:pt idx="8">
                  <c:v>Азербайджанцы</c:v>
                </c:pt>
                <c:pt idx="9">
                  <c:v>Буряты</c:v>
                </c:pt>
                <c:pt idx="10">
                  <c:v>Молдаване</c:v>
                </c:pt>
                <c:pt idx="11">
                  <c:v>Татары</c:v>
                </c:pt>
                <c:pt idx="12">
                  <c:v>Казахи</c:v>
                </c:pt>
                <c:pt idx="13">
                  <c:v>Украинцы</c:v>
                </c:pt>
                <c:pt idx="14">
                  <c:v>Корейцы</c:v>
                </c:pt>
                <c:pt idx="15">
                  <c:v>Уйгуры</c:v>
                </c:pt>
              </c:strCache>
            </c:strRef>
          </c:cat>
          <c:val>
            <c:numRef>
              <c:f>'2021'!$C$108:$C$123</c:f>
              <c:numCache>
                <c:formatCode>General</c:formatCode>
                <c:ptCount val="16"/>
                <c:pt idx="0">
                  <c:v>402</c:v>
                </c:pt>
                <c:pt idx="1">
                  <c:v>112</c:v>
                </c:pt>
                <c:pt idx="2">
                  <c:v>152</c:v>
                </c:pt>
                <c:pt idx="3">
                  <c:v>27</c:v>
                </c:pt>
                <c:pt idx="4">
                  <c:v>47</c:v>
                </c:pt>
                <c:pt idx="5">
                  <c:v>31</c:v>
                </c:pt>
                <c:pt idx="6">
                  <c:v>6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Успех, как метод поддержки ученика в условиях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поликультурной </a:t>
            </a:r>
            <a:r>
              <a:rPr lang="ru-RU" b="1" dirty="0" smtClean="0"/>
              <a:t>школы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41900" y="4495800"/>
            <a:ext cx="5626099" cy="762000"/>
          </a:xfrm>
        </p:spPr>
        <p:txBody>
          <a:bodyPr/>
          <a:lstStyle/>
          <a:p>
            <a:r>
              <a:rPr lang="ru-RU" dirty="0" smtClean="0"/>
              <a:t>Директор МБОУ СОШ №71        А.А.Серафимов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63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58.userapi.com/impf/c854424/v854424700/4294e/tt--CrTGH6g.jpg?size=810x1080&amp;quality=96&amp;sign=3a60ea663afe6e980218b0296cf9e81d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231" y="635000"/>
            <a:ext cx="3867150" cy="51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75.userapi.com/impf/c855016/v855016700/447d9/2qUzYGc0RLw.jpg?size=1280x960&amp;quality=96&amp;sign=18338fd30f36094292928d0ccfca9844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635000"/>
            <a:ext cx="4878387" cy="51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55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11.userapi.com/impg/B7SMPum8Bu4m6BrnSYyxu4ZFVARLyOeD8fFTtQ/bf3wdcCULw0.jpg?size=1156x867&amp;quality=96&amp;sign=91abc6aff2f00c692996a9f60f66d553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1" y="622302"/>
            <a:ext cx="5232400" cy="516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9" descr="http://nios.ru/sites/nios.ru/files/IMG_7252_2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622302"/>
            <a:ext cx="5321299" cy="5168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1182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9-49.userapi.com/impf/c856136/v856136016/1249eb/IbR_7Nv-0j4.jpg?size=810x1080&amp;quality=96&amp;sign=dc2fd51aac1ef83d4fcdab3ad6cf2f4a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44" y="393700"/>
            <a:ext cx="4048125" cy="539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15.userapi.com/impg/sMMIJhFNrZD3gUceSvi_45oG7_kswhdKGaxEaA/0PM2UVHPnAg.jpg?size=1280x960&amp;quality=96&amp;sign=07992a253164c2be75833426725a01de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3701"/>
            <a:ext cx="4875213" cy="539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43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sun9-36.userapi.com/impg/NWzZ6FCEPu4UPagJ-Nn2GzdcCrB78Je7AugYFQ/T35lQGek6ow.jpg?size=1280x960&amp;quality=96&amp;sign=620695cbc0e26e690a8a7353768ca44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0" y="601663"/>
            <a:ext cx="9666290" cy="595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106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172200" y="838200"/>
            <a:ext cx="4875211" cy="4953000"/>
          </a:xfrm>
        </p:spPr>
        <p:txBody>
          <a:bodyPr/>
          <a:lstStyle/>
          <a:p>
            <a:r>
              <a:rPr lang="ru-RU" dirty="0"/>
              <a:t>Путь к успеху у каждого свой, но главное — это путь, дорога, по которой необходимо пройти. Наше образовательное учреждение стремится строить свою работу на основании первой заповеди </a:t>
            </a:r>
            <a:r>
              <a:rPr lang="ru-RU" dirty="0" err="1"/>
              <a:t>К.Д.Ушинского</a:t>
            </a:r>
            <a:r>
              <a:rPr lang="ru-RU" dirty="0"/>
              <a:t> - дать детям радость труда, успеха в учении, пробудить в их сердцах чувство гордости и собственного достоинства за свои достижения.</a:t>
            </a:r>
            <a:endParaRPr lang="ru-RU" dirty="0"/>
          </a:p>
        </p:txBody>
      </p:sp>
      <p:pic>
        <p:nvPicPr>
          <p:cNvPr id="9" name="Picture 2" descr="http://pokrov.pro/wp-content/uploads/2019/03/kd_ushins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028700"/>
            <a:ext cx="4878387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26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8056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172200" y="1054101"/>
            <a:ext cx="4875210" cy="473709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Великий русский педагог </a:t>
            </a:r>
            <a:r>
              <a:rPr lang="ru-RU" dirty="0" err="1"/>
              <a:t>К.Д.Ушинский</a:t>
            </a:r>
            <a:r>
              <a:rPr lang="ru-RU" dirty="0"/>
              <a:t> пришел к выводу, что только успех поддерживает интерес ученика к учению. А интерес к учению появляется только тогда, когда есть вдохновение, рождающееся от успеха в овладении знаниями. Ребенок, никогда не познавший радости труда в учении, не переживший гордости от того, что трудности преодолены, теряет желание, интерес учиться. </a:t>
            </a:r>
            <a:endParaRPr lang="ru-RU" dirty="0"/>
          </a:p>
        </p:txBody>
      </p:sp>
      <p:pic>
        <p:nvPicPr>
          <p:cNvPr id="1026" name="Picture 2" descr="http://pokrov.pro/wp-content/uploads/2019/03/kd_ushins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54100"/>
            <a:ext cx="5524499" cy="473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20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660401"/>
            <a:ext cx="4875210" cy="513079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К</a:t>
            </a:r>
            <a:r>
              <a:rPr lang="ru-RU" dirty="0" smtClean="0"/>
              <a:t>лассик </a:t>
            </a:r>
            <a:r>
              <a:rPr lang="ru-RU" dirty="0"/>
              <a:t>педагогики Василий Александрович Сухомлинский утверждал, что методы, используемые в учебной деятельности, должны вызывать интерес у ребенка к познанию окружающего мира, а учебное заведение стать школой радости. Радости познания, радости творчества, радости общения. Это определяет главный смысл деятельности учителя: создать каждому ученику ситуацию успеха.</a:t>
            </a:r>
            <a:endParaRPr lang="ru-RU" dirty="0"/>
          </a:p>
        </p:txBody>
      </p:sp>
      <p:pic>
        <p:nvPicPr>
          <p:cNvPr id="2050" name="Picture 2" descr="https://ds04.infourok.ru/uploads/ex/06f1/0005bfc8-6c3aeaa3/hello_html_m6d70a6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931" y="660400"/>
            <a:ext cx="4203350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92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МБОУ СОШ №71</a:t>
            </a:r>
            <a:endParaRPr lang="ru-RU" dirty="0"/>
          </a:p>
        </p:txBody>
      </p:sp>
      <p:pic>
        <p:nvPicPr>
          <p:cNvPr id="3074" name="Picture 2" descr="https://avatars.mds.yandex.net/get-altay/1246719/2a000001634a1d0caf0bb93a00d73eae7cea/XX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778000"/>
            <a:ext cx="87884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794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5320781"/>
              </p:ext>
            </p:extLst>
          </p:nvPr>
        </p:nvGraphicFramePr>
        <p:xfrm>
          <a:off x="1141413" y="647700"/>
          <a:ext cx="9906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0636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Участие в мероприятиях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выход на муниципальный и региональный этапы Всероссийской олимпиады школьников (география – 5 человек (11 класс), учитель Серафимов А.А.; экология- 1 ученик (8 класс), учитель </a:t>
            </a:r>
            <a:r>
              <a:rPr lang="ru-RU" dirty="0" err="1"/>
              <a:t>Лазебная</a:t>
            </a:r>
            <a:r>
              <a:rPr lang="ru-RU" dirty="0"/>
              <a:t> Н.В.; 1 ученик по математике - (7 класс) , учитель </a:t>
            </a:r>
            <a:r>
              <a:rPr lang="ru-RU" dirty="0" err="1"/>
              <a:t>Стегниенко</a:t>
            </a:r>
            <a:r>
              <a:rPr lang="ru-RU" dirty="0"/>
              <a:t> М.А. Всего  7 </a:t>
            </a:r>
            <a:r>
              <a:rPr lang="ru-RU" dirty="0" smtClean="0"/>
              <a:t>участников</a:t>
            </a:r>
          </a:p>
          <a:p>
            <a:r>
              <a:rPr lang="ru-RU" dirty="0"/>
              <a:t>Призер районной научно-практической конференции, 9-11 класс и  участник городской НПК , секция «ОБЖ»   </a:t>
            </a:r>
            <a:r>
              <a:rPr lang="ru-RU" dirty="0" smtClean="0"/>
              <a:t>(Махмудов </a:t>
            </a:r>
            <a:r>
              <a:rPr lang="ru-RU" dirty="0" err="1"/>
              <a:t>Зикруллох</a:t>
            </a:r>
            <a:r>
              <a:rPr lang="ru-RU" dirty="0"/>
              <a:t>, 9 класс, учитель Фоменко А.Л</a:t>
            </a:r>
            <a:r>
              <a:rPr lang="ru-RU" dirty="0" smtClean="0"/>
              <a:t>.)</a:t>
            </a:r>
          </a:p>
          <a:p>
            <a:r>
              <a:rPr lang="ru-RU" dirty="0"/>
              <a:t>Региональный призёр международного игрового конкурса по </a:t>
            </a:r>
            <a:r>
              <a:rPr lang="ru-RU" dirty="0" smtClean="0"/>
              <a:t>истории </a:t>
            </a:r>
            <a:r>
              <a:rPr lang="ru-RU" dirty="0"/>
              <a:t>мировой культуры «Золотое руно», 9  класс   (учитель </a:t>
            </a:r>
            <a:r>
              <a:rPr lang="ru-RU" dirty="0" smtClean="0"/>
              <a:t>Кондрашкина </a:t>
            </a:r>
            <a:r>
              <a:rPr lang="ru-RU" dirty="0"/>
              <a:t>А.С.) </a:t>
            </a:r>
          </a:p>
          <a:p>
            <a:r>
              <a:rPr lang="ru-RU" dirty="0"/>
              <a:t>1 место в номинации «Видеоролик» среди учеников 7-9 классов по Новосибирской области Всероссийского конкурса исследовательских работ «Познаём Россию и мир с Русским географическим обществом». (</a:t>
            </a:r>
            <a:r>
              <a:rPr lang="ru-RU" dirty="0" err="1"/>
              <a:t>Мокрогузова</a:t>
            </a:r>
            <a:r>
              <a:rPr lang="ru-RU" dirty="0"/>
              <a:t> Виктория, 7  класс, руководитель- Серафимов А.А., учитель географии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195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Социальные партнёры МБОУ СОШ №71</a:t>
            </a:r>
            <a:endParaRPr lang="ru-RU" dirty="0"/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5082380" y="3276600"/>
            <a:ext cx="2024063" cy="673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МБОУ СОШ №71</a:t>
            </a: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4298948" y="1858169"/>
            <a:ext cx="2857499" cy="604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ГУ МВД РФ по Новосибирской области</a:t>
            </a: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817562" y="2868613"/>
            <a:ext cx="2039938" cy="665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ЦВР 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Галактика</a:t>
            </a: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1338262" y="3790950"/>
            <a:ext cx="2166938" cy="717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МПГУ  кафедра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Юнеско </a:t>
            </a: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2358231" y="5022850"/>
            <a:ext cx="1841500" cy="730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РАНХиГС</a:t>
            </a: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4673599" y="5022850"/>
            <a:ext cx="2108199" cy="7362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ГАУ ДПО НСО </a:t>
            </a:r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НИПКиПРО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7462837" y="5022850"/>
            <a:ext cx="1922463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Городской межнациональный центр</a:t>
            </a: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8855074" y="3949700"/>
            <a:ext cx="2054225" cy="581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МБУ 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Городской центр 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Виктория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””</a:t>
            </a: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7863680" y="1879997"/>
            <a:ext cx="2101849" cy="561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НГПУ</a:t>
            </a: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8328024" y="2802731"/>
            <a:ext cx="2479675" cy="6548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ГУФСИН России по Новосибирской области</a:t>
            </a: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1338262" y="1879997"/>
            <a:ext cx="2536032" cy="62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МБУ 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Молодёжный центр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Звёздный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</p:txBody>
      </p:sp>
      <p:cxnSp>
        <p:nvCxnSpPr>
          <p:cNvPr id="120" name="Прямая со стрелкой 119"/>
          <p:cNvCxnSpPr/>
          <p:nvPr/>
        </p:nvCxnSpPr>
        <p:spPr>
          <a:xfrm flipV="1">
            <a:off x="3924300" y="3949700"/>
            <a:ext cx="1333500" cy="107315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>
            <a:off x="6242048" y="2462213"/>
            <a:ext cx="0" cy="814387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flipV="1">
            <a:off x="7056435" y="2462214"/>
            <a:ext cx="957265" cy="814386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>
            <a:off x="3670300" y="2508647"/>
            <a:ext cx="1412080" cy="948928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>
            <a:stCxn id="110" idx="3"/>
          </p:cNvCxnSpPr>
          <p:nvPr/>
        </p:nvCxnSpPr>
        <p:spPr>
          <a:xfrm>
            <a:off x="2857500" y="3201194"/>
            <a:ext cx="2224880" cy="589756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>
            <a:endCxn id="111" idx="3"/>
          </p:cNvCxnSpPr>
          <p:nvPr/>
        </p:nvCxnSpPr>
        <p:spPr>
          <a:xfrm flipH="1">
            <a:off x="3505200" y="3790950"/>
            <a:ext cx="1577180" cy="358775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>
            <a:off x="5956300" y="3970337"/>
            <a:ext cx="12700" cy="1052513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/>
          <p:nvPr/>
        </p:nvCxnSpPr>
        <p:spPr>
          <a:xfrm>
            <a:off x="6896100" y="3970337"/>
            <a:ext cx="825500" cy="1052513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>
            <a:stCxn id="108" idx="3"/>
          </p:cNvCxnSpPr>
          <p:nvPr/>
        </p:nvCxnSpPr>
        <p:spPr>
          <a:xfrm flipV="1">
            <a:off x="7106443" y="3255963"/>
            <a:ext cx="1221581" cy="357187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>
            <a:endCxn id="115" idx="1"/>
          </p:cNvCxnSpPr>
          <p:nvPr/>
        </p:nvCxnSpPr>
        <p:spPr>
          <a:xfrm>
            <a:off x="7106443" y="3843338"/>
            <a:ext cx="1748631" cy="396875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789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Реализация сотрудничества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1332" t="18960" r="10108" b="7531"/>
          <a:stretch/>
        </p:blipFill>
        <p:spPr>
          <a:xfrm>
            <a:off x="7416800" y="2097087"/>
            <a:ext cx="2971800" cy="4062411"/>
          </a:xfrm>
          <a:prstGeom prst="rect">
            <a:avLst/>
          </a:prstGeom>
        </p:spPr>
      </p:pic>
      <p:pic>
        <p:nvPicPr>
          <p:cNvPr id="7" name="Объект 6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2097088"/>
            <a:ext cx="3340100" cy="406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97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sun9-18.userapi.com/impg/MdOJdJzDlyRFmC21RpUE8ahwy4Gd9J_28nBnJw/p_2IDt772Yw.jpg?size=1280x960&amp;quality=96&amp;sign=4950674b04efcfef24473fe00135239b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0"/>
            <a:ext cx="9855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5427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396</TotalTime>
  <Words>406</Words>
  <Application>Microsoft Office PowerPoint</Application>
  <PresentationFormat>Широкоэкранный</PresentationFormat>
  <Paragraphs>35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Tw Cen MT</vt:lpstr>
      <vt:lpstr>Контур</vt:lpstr>
      <vt:lpstr>Успех, как метод поддержки ученика в условиях  поликультурной школы</vt:lpstr>
      <vt:lpstr>Презентация PowerPoint</vt:lpstr>
      <vt:lpstr>Презентация PowerPoint</vt:lpstr>
      <vt:lpstr>МБОУ СОШ №71</vt:lpstr>
      <vt:lpstr>Презентация PowerPoint</vt:lpstr>
      <vt:lpstr>Участие в мероприятиях</vt:lpstr>
      <vt:lpstr>Социальные партнёры МБОУ СОШ №71</vt:lpstr>
      <vt:lpstr>Реализация сотрудничества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Успех, как метод поддержки ученика в условиях  поликультурной школы</dc:title>
  <dc:creator>1</dc:creator>
  <cp:lastModifiedBy>1</cp:lastModifiedBy>
  <cp:revision>19</cp:revision>
  <dcterms:created xsi:type="dcterms:W3CDTF">2021-08-26T03:06:49Z</dcterms:created>
  <dcterms:modified xsi:type="dcterms:W3CDTF">2021-08-26T09:43:24Z</dcterms:modified>
</cp:coreProperties>
</file>