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9" r:id="rId2"/>
    <p:sldId id="300" r:id="rId3"/>
    <p:sldId id="301" r:id="rId4"/>
    <p:sldId id="302" r:id="rId5"/>
    <p:sldId id="303" r:id="rId6"/>
    <p:sldId id="305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06" r:id="rId17"/>
    <p:sldId id="317" r:id="rId18"/>
    <p:sldId id="316" r:id="rId19"/>
    <p:sldId id="319" r:id="rId20"/>
    <p:sldId id="320" r:id="rId21"/>
    <p:sldId id="318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33" r:id="rId35"/>
    <p:sldId id="334" r:id="rId3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A20000"/>
    <a:srgbClr val="AD0101"/>
    <a:srgbClr val="CB9D9D"/>
    <a:srgbClr val="FE9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97" autoAdjust="0"/>
    <p:restoredTop sz="93997" autoAdjust="0"/>
  </p:normalViewPr>
  <p:slideViewPr>
    <p:cSldViewPr>
      <p:cViewPr>
        <p:scale>
          <a:sx n="80" d="100"/>
          <a:sy n="80" d="100"/>
        </p:scale>
        <p:origin x="570" y="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400300"/>
            <a:ext cx="7543800" cy="1143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543300"/>
            <a:ext cx="6858000" cy="74295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AE60-B2CC-4AE1-B752-FC2B90D20FC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383-FF6E-494D-B841-AE504E02D87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14350"/>
            <a:ext cx="7239000" cy="291465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AE60-B2CC-4AE1-B752-FC2B90D20FC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383-FF6E-494D-B841-AE504E02D8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514351"/>
            <a:ext cx="1828800" cy="405764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514351"/>
            <a:ext cx="5715000" cy="36576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AE60-B2CC-4AE1-B752-FC2B90D20FC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383-FF6E-494D-B841-AE504E02D8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AE60-B2CC-4AE1-B752-FC2B90D20FC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383-FF6E-494D-B841-AE504E02D8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57450"/>
            <a:ext cx="7543800" cy="12573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714750"/>
            <a:ext cx="6858000" cy="6858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AE60-B2CC-4AE1-B752-FC2B90D20FC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383-FF6E-494D-B841-AE504E02D87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457201"/>
            <a:ext cx="3657600" cy="2825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57201"/>
            <a:ext cx="3657600" cy="2825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AE60-B2CC-4AE1-B752-FC2B90D20FC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383-FF6E-494D-B841-AE504E02D8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457200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996948"/>
            <a:ext cx="3657600" cy="2286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457200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996948"/>
            <a:ext cx="3657600" cy="2286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AE60-B2CC-4AE1-B752-FC2B90D20FC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383-FF6E-494D-B841-AE504E02D875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AE60-B2CC-4AE1-B752-FC2B90D20FC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383-FF6E-494D-B841-AE504E02D8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AE60-B2CC-4AE1-B752-FC2B90D20FC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383-FF6E-494D-B841-AE504E02D8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342900"/>
            <a:ext cx="4594934" cy="30860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342900"/>
            <a:ext cx="2673657" cy="30861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AE60-B2CC-4AE1-B752-FC2B90D20FC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383-FF6E-494D-B841-AE504E02D87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153444" y="1885752"/>
            <a:ext cx="28575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342900"/>
            <a:ext cx="7543800" cy="21717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2628900"/>
            <a:ext cx="7391400" cy="60364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AE60-B2CC-4AE1-B752-FC2B90D20FC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9383-FF6E-494D-B841-AE504E02D8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1800" cy="12001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514350"/>
            <a:ext cx="7543800" cy="29146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46565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F4D8AE60-B2CC-4AE1-B752-FC2B90D20FC1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4656582"/>
            <a:ext cx="48738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265676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F2449383-FF6E-494D-B841-AE504E02D87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_169.edu54.r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-7.edusite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ds123nsk.edusite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_126.edu54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_46.edu54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s-72.edusite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_183.edu54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128.edusite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s191nsk.caduk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gim-14.nios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_72.edu54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s_32.edu54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&#1096;&#1082;&#1086;&#1083;&#1072;155.&#1088;&#1092;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s501nsk.edusite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_117.edu54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_61.edu54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school-168.nios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sib.ru/info/fz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sib.ru/info/fz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du54.ru/upload/iblock/d95/Prikaz_13_09_2017_7414_03_25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9121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Ведение сайтов 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образовательных организаций</a:t>
            </a:r>
            <a:endParaRPr lang="ru-RU" sz="2600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755576" y="1491630"/>
            <a:ext cx="7543800" cy="29146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Содействие повышению качества наполнения сайтов образовательных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276329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53027"/>
            <a:ext cx="7560000" cy="64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9121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Мониторинг </a:t>
            </a:r>
            <a:r>
              <a:rPr lang="ru-RU" sz="24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сайтов </a:t>
            </a: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 помощью сервиса </a:t>
            </a:r>
            <a:r>
              <a:rPr lang="en-US" sz="2400" dirty="0" err="1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WebSib</a:t>
            </a:r>
            <a:endParaRPr lang="ru-RU" sz="2400" dirty="0" smtClean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>
              <a:lnSpc>
                <a:spcPct val="120000"/>
              </a:lnSpc>
            </a:pPr>
            <a:r>
              <a:rPr lang="ru-RU" sz="1800" dirty="0" smtClean="0">
                <a:solidFill>
                  <a:srgbClr val="FF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Ленинский  район</a:t>
            </a:r>
            <a:endParaRPr lang="ru-RU" sz="1800" dirty="0">
              <a:solidFill>
                <a:srgbClr val="FF66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2" y="1285479"/>
            <a:ext cx="7560000" cy="366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2" y="1285478"/>
            <a:ext cx="7560000" cy="366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61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9121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Мониторинг </a:t>
            </a:r>
            <a:r>
              <a:rPr lang="ru-RU" sz="24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сайтов </a:t>
            </a: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 помощью сервиса </a:t>
            </a:r>
            <a:r>
              <a:rPr lang="en-US" sz="2400" dirty="0" err="1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WebSib</a:t>
            </a:r>
            <a:endParaRPr lang="ru-RU" sz="2400" dirty="0" smtClean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>
              <a:lnSpc>
                <a:spcPct val="120000"/>
              </a:lnSpc>
            </a:pPr>
            <a:r>
              <a:rPr lang="ru-RU" sz="1800" dirty="0" smtClean="0">
                <a:solidFill>
                  <a:srgbClr val="FF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Октябрьский  район</a:t>
            </a:r>
            <a:endParaRPr lang="ru-RU" sz="1800" dirty="0">
              <a:solidFill>
                <a:srgbClr val="FF66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07" y="1279280"/>
            <a:ext cx="7560000" cy="80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07" y="1251468"/>
            <a:ext cx="7560000" cy="32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07" y="1282688"/>
            <a:ext cx="7560000" cy="325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54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9121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Мониторинг </a:t>
            </a:r>
            <a:r>
              <a:rPr lang="ru-RU" sz="24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сайтов </a:t>
            </a: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 помощью сервиса </a:t>
            </a:r>
            <a:r>
              <a:rPr lang="en-US" sz="2400" dirty="0" err="1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WebSib</a:t>
            </a:r>
            <a:endParaRPr lang="ru-RU" sz="2400" dirty="0" smtClean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>
              <a:lnSpc>
                <a:spcPct val="120000"/>
              </a:lnSpc>
            </a:pPr>
            <a:r>
              <a:rPr lang="ru-RU" sz="1800" dirty="0" smtClean="0">
                <a:solidFill>
                  <a:srgbClr val="FF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Первомайский  район</a:t>
            </a:r>
            <a:endParaRPr lang="ru-RU" sz="1800" dirty="0">
              <a:solidFill>
                <a:srgbClr val="FF66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17" y="1266850"/>
            <a:ext cx="7560000" cy="106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17" y="1238280"/>
            <a:ext cx="7560000" cy="249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03599"/>
            <a:ext cx="7560000" cy="33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38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32372"/>
            <a:ext cx="7560000" cy="122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9121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Мониторинг </a:t>
            </a:r>
            <a:r>
              <a:rPr lang="ru-RU" sz="24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сайтов </a:t>
            </a: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 помощью сервиса </a:t>
            </a:r>
            <a:r>
              <a:rPr lang="en-US" sz="2400" dirty="0" err="1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WebSib</a:t>
            </a:r>
            <a:endParaRPr lang="ru-RU" sz="2400" dirty="0" smtClean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>
              <a:lnSpc>
                <a:spcPct val="120000"/>
              </a:lnSpc>
            </a:pPr>
            <a:r>
              <a:rPr lang="ru-RU" sz="1800" dirty="0" smtClean="0">
                <a:solidFill>
                  <a:srgbClr val="FF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Советский  район</a:t>
            </a:r>
            <a:endParaRPr lang="ru-RU" sz="1800" dirty="0">
              <a:solidFill>
                <a:srgbClr val="FF66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32372"/>
            <a:ext cx="7560000" cy="289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2" y="1285479"/>
            <a:ext cx="7560000" cy="359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95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9121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Мониторинг </a:t>
            </a:r>
            <a:r>
              <a:rPr lang="ru-RU" sz="24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сайтов </a:t>
            </a: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 помощью сервиса </a:t>
            </a:r>
            <a:r>
              <a:rPr lang="en-US" sz="2400" dirty="0" err="1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WebSib</a:t>
            </a:r>
            <a:endParaRPr lang="ru-RU" sz="2400" dirty="0" smtClean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>
              <a:lnSpc>
                <a:spcPct val="120000"/>
              </a:lnSpc>
            </a:pPr>
            <a:r>
              <a:rPr lang="ru-RU" sz="1800" dirty="0" smtClean="0">
                <a:solidFill>
                  <a:srgbClr val="FF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Центральный округ</a:t>
            </a:r>
            <a:endParaRPr lang="ru-RU" sz="1800" dirty="0">
              <a:solidFill>
                <a:srgbClr val="FF66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72735" y="1259009"/>
            <a:ext cx="7615689" cy="1396236"/>
            <a:chOff x="729309" y="1368567"/>
            <a:chExt cx="6668213" cy="1728968"/>
          </a:xfrm>
        </p:grpSpPr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7" y="1368567"/>
              <a:ext cx="6663975" cy="673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09" y="1995686"/>
              <a:ext cx="6663974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09" y="2211710"/>
              <a:ext cx="6663974" cy="88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785559" y="1272885"/>
            <a:ext cx="7559917" cy="3248257"/>
            <a:chOff x="733359" y="1402528"/>
            <a:chExt cx="6874973" cy="3977534"/>
          </a:xfrm>
        </p:grpSpPr>
        <p:pic>
          <p:nvPicPr>
            <p:cNvPr id="8205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5" y="4103026"/>
              <a:ext cx="6852757" cy="1277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127" y="1402528"/>
              <a:ext cx="6843837" cy="1152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59" y="2466456"/>
              <a:ext cx="6862977" cy="1689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764767" y="1203598"/>
            <a:ext cx="7638553" cy="3528392"/>
            <a:chOff x="777575" y="1203598"/>
            <a:chExt cx="7638553" cy="3084004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75" y="1203598"/>
              <a:ext cx="7638553" cy="773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700" y="1965988"/>
              <a:ext cx="7550883" cy="718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97" y="2642693"/>
              <a:ext cx="7571085" cy="1644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75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5605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Мониторинг </a:t>
            </a:r>
            <a:r>
              <a:rPr lang="ru-RU" sz="24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сайтов </a:t>
            </a: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 помощью сервиса </a:t>
            </a:r>
            <a:r>
              <a:rPr lang="en-US" sz="2400" dirty="0" err="1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WebSib</a:t>
            </a:r>
            <a:endParaRPr lang="ru-RU" sz="2400" dirty="0" smtClean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1" y="1285479"/>
            <a:ext cx="7344816" cy="353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1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сайта </a:t>
            </a:r>
            <a:r>
              <a:rPr lang="ru-RU" sz="2400" dirty="0" smtClean="0">
                <a:hlinkClick r:id="rId3"/>
              </a:rPr>
              <a:t>МБОУ </a:t>
            </a:r>
            <a:r>
              <a:rPr lang="ru-RU" sz="2400" dirty="0">
                <a:hlinkClick r:id="rId3"/>
              </a:rPr>
              <a:t>СОШ № </a:t>
            </a:r>
            <a:r>
              <a:rPr lang="ru-RU" sz="2400" dirty="0" smtClean="0">
                <a:hlinkClick r:id="rId3"/>
              </a:rPr>
              <a:t>169</a:t>
            </a:r>
            <a:endParaRPr lang="ru-RU" sz="1100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1978" t="11359" r="21228" b="7235"/>
          <a:stretch/>
        </p:blipFill>
        <p:spPr>
          <a:xfrm>
            <a:off x="664749" y="809816"/>
            <a:ext cx="6226191" cy="3706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3538" b="6087"/>
          <a:stretch/>
        </p:blipFill>
        <p:spPr>
          <a:xfrm>
            <a:off x="5436096" y="2542190"/>
            <a:ext cx="3493679" cy="197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1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</a:t>
            </a:r>
            <a:r>
              <a:rPr lang="ru-RU" sz="26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сайта </a:t>
            </a:r>
            <a:r>
              <a:rPr lang="ru-RU" sz="26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hlinkClick r:id="rId3"/>
              </a:rPr>
              <a:t>МБОУ СОШ №7  </a:t>
            </a:r>
            <a:endParaRPr lang="ru-RU" sz="2600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3724" r="2258" b="12497"/>
          <a:stretch/>
        </p:blipFill>
        <p:spPr>
          <a:xfrm>
            <a:off x="-27643" y="0"/>
            <a:ext cx="9171643" cy="51434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4317" t="11147" r="56830" b="9420"/>
          <a:stretch/>
        </p:blipFill>
        <p:spPr>
          <a:xfrm>
            <a:off x="4991623" y="62867"/>
            <a:ext cx="4023579" cy="50200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51200" t="10359" r="11492" b="10637"/>
          <a:stretch/>
        </p:blipFill>
        <p:spPr>
          <a:xfrm>
            <a:off x="-27643" y="62867"/>
            <a:ext cx="3884494" cy="514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7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</a:t>
            </a:r>
            <a:r>
              <a:rPr lang="ru-RU" sz="26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сайта </a:t>
            </a:r>
            <a:r>
              <a:rPr lang="ru-RU" sz="26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hlinkClick r:id="rId2"/>
              </a:rPr>
              <a:t>МКДОУ ДС №123</a:t>
            </a:r>
            <a:endParaRPr lang="ru-RU" sz="2600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4702" t="13512" r="16884" b="11855"/>
          <a:stretch/>
        </p:blipFill>
        <p:spPr>
          <a:xfrm>
            <a:off x="1813466" y="0"/>
            <a:ext cx="5220543" cy="5143500"/>
          </a:xfrm>
          <a:prstGeom prst="rect">
            <a:avLst/>
          </a:prstGeom>
        </p:spPr>
      </p:pic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4509" t="8100" r="24319" b="10847"/>
          <a:stretch/>
        </p:blipFill>
        <p:spPr>
          <a:xfrm>
            <a:off x="1849433" y="-1738"/>
            <a:ext cx="5184576" cy="514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8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</a:t>
            </a:r>
            <a:r>
              <a:rPr lang="ru-RU" sz="26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сайта </a:t>
            </a:r>
            <a:r>
              <a:rPr lang="ru-RU" sz="2800" dirty="0">
                <a:hlinkClick r:id="rId3"/>
              </a:rPr>
              <a:t>МБОУ Лицей №126</a:t>
            </a:r>
            <a:endParaRPr lang="ru-RU" sz="1200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91488" y="0"/>
            <a:ext cx="8873000" cy="5143500"/>
            <a:chOff x="755576" y="987575"/>
            <a:chExt cx="6336704" cy="352839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/>
            <a:srcRect t="4055" r="3166" b="6859"/>
            <a:stretch/>
          </p:blipFill>
          <p:spPr>
            <a:xfrm>
              <a:off x="755576" y="987575"/>
              <a:ext cx="5760640" cy="3312368"/>
            </a:xfrm>
            <a:prstGeom prst="rect">
              <a:avLst/>
            </a:prstGeom>
          </p:spPr>
        </p:pic>
        <p:grpSp>
          <p:nvGrpSpPr>
            <p:cNvPr id="10" name="Группа 9"/>
            <p:cNvGrpSpPr/>
            <p:nvPr/>
          </p:nvGrpSpPr>
          <p:grpSpPr>
            <a:xfrm>
              <a:off x="1619672" y="2931790"/>
              <a:ext cx="5472608" cy="1584176"/>
              <a:chOff x="2555776" y="987574"/>
              <a:chExt cx="5472608" cy="1584176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5"/>
              <a:srcRect l="23679" t="20133" r="2759" b="47345"/>
              <a:stretch/>
            </p:blipFill>
            <p:spPr>
              <a:xfrm>
                <a:off x="2555776" y="987574"/>
                <a:ext cx="5472608" cy="1584176"/>
              </a:xfrm>
              <a:prstGeom prst="rect">
                <a:avLst/>
              </a:prstGeom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2656722" y="1604578"/>
                <a:ext cx="5227646" cy="17508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4193" t="3264" r="16959" b="12631"/>
          <a:stretch/>
        </p:blipFill>
        <p:spPr>
          <a:xfrm>
            <a:off x="15647" y="0"/>
            <a:ext cx="7521729" cy="501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9121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Сайт образовательной организации</a:t>
            </a: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760717" y="1347614"/>
            <a:ext cx="7543800" cy="30963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100" b="1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Образовательные организации формируют открытые и общедоступные информационные ресурсы, содержащие информацию об их деятельности, и обеспечивают доступ к таким ресурсам посредством размещения их в информационно-телекоммуникационных сетях, в том числе на официальном сайте образовательной организации в сети "Интернет".</a:t>
            </a:r>
          </a:p>
          <a:p>
            <a:pPr marL="0" indent="0" algn="r">
              <a:buNone/>
            </a:pPr>
            <a:r>
              <a:rPr lang="ru-RU" sz="1100" b="1" dirty="0">
                <a:solidFill>
                  <a:srgbClr val="A20000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Федеральный закон Российской Федерации от 29 декабря 2012 г</a:t>
            </a:r>
            <a:r>
              <a:rPr lang="ru-RU" sz="1100" b="1" dirty="0" smtClean="0">
                <a:solidFill>
                  <a:srgbClr val="A20000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. N </a:t>
            </a:r>
            <a:r>
              <a:rPr lang="ru-RU" sz="1100" b="1" dirty="0">
                <a:solidFill>
                  <a:srgbClr val="A20000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273-ФЗ "Об образовании в Российской Федерации</a:t>
            </a:r>
            <a:r>
              <a:rPr lang="ru-RU" sz="1100" b="1" dirty="0" smtClean="0">
                <a:solidFill>
                  <a:srgbClr val="A20000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".</a:t>
            </a:r>
            <a:br>
              <a:rPr lang="ru-RU" sz="1100" b="1" dirty="0" smtClean="0">
                <a:solidFill>
                  <a:srgbClr val="A20000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</a:br>
            <a:r>
              <a:rPr lang="ru-RU" sz="1100" b="1" dirty="0" smtClean="0">
                <a:solidFill>
                  <a:srgbClr val="A20000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 </a:t>
            </a:r>
            <a:r>
              <a:rPr lang="ru-RU" sz="1100" b="1" dirty="0">
                <a:solidFill>
                  <a:srgbClr val="A20000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Статьи 28, 29</a:t>
            </a:r>
          </a:p>
          <a:p>
            <a:pPr marL="0" indent="0">
              <a:buNone/>
            </a:pPr>
            <a:r>
              <a:rPr lang="ru-RU" sz="1100" b="1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Образовательная организация соблюдает порядок и сроки размещения и обновления информации на официальном сайте. </a:t>
            </a:r>
          </a:p>
          <a:p>
            <a:pPr marL="0" indent="0" algn="r">
              <a:buNone/>
            </a:pPr>
            <a:r>
              <a:rPr lang="ru-RU" sz="1100" b="1" dirty="0">
                <a:solidFill>
                  <a:srgbClr val="A20000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Постановление Правительства России от 10 июля 2013 г. № 582 «Об утверждении Правил размещения на официальном сайте образовательной организации в информационно-телекоммуникационной сети «Интернет» и обновления информации об образовательной организации»</a:t>
            </a:r>
          </a:p>
          <a:p>
            <a:pPr marL="0" indent="0">
              <a:buNone/>
            </a:pPr>
            <a:endParaRPr lang="ru-RU" sz="1100" b="1" dirty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  <a:p>
            <a:pPr marL="0" indent="0">
              <a:buNone/>
            </a:pPr>
            <a:r>
              <a:rPr lang="ru-RU" sz="1100" b="1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Информация на официальном сайте должна </a:t>
            </a:r>
            <a:r>
              <a:rPr lang="ru-RU" sz="1100" b="1" dirty="0" smtClean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быть </a:t>
            </a:r>
            <a:r>
              <a:rPr lang="ru-RU" sz="1100" b="1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дополнена сведениями об обеспечении возможностей для получения образования инвалидами и лицами с ограниченными возможностями здоровья.</a:t>
            </a:r>
          </a:p>
          <a:p>
            <a:pPr marL="0" indent="0" algn="r">
              <a:buNone/>
            </a:pPr>
            <a:r>
              <a:rPr lang="ru-RU" sz="1100" b="1" dirty="0">
                <a:solidFill>
                  <a:srgbClr val="A20000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Постановление Правительства России от </a:t>
            </a:r>
            <a:r>
              <a:rPr lang="ru-RU" sz="1100" b="1" dirty="0" smtClean="0">
                <a:solidFill>
                  <a:srgbClr val="A20000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17 мая </a:t>
            </a:r>
            <a:r>
              <a:rPr lang="ru-RU" sz="1100" b="1" dirty="0">
                <a:solidFill>
                  <a:srgbClr val="A20000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2017 г. № 575 «О внесении изменений в пункт 3 Правил размещения на официальном сайте образовательной организации в информационно-телекоммуникационной сети "Интернет" и обновления информации об образовательной организации»</a:t>
            </a:r>
          </a:p>
        </p:txBody>
      </p:sp>
    </p:spTree>
    <p:extLst>
      <p:ext uri="{BB962C8B-B14F-4D97-AF65-F5344CB8AC3E}">
        <p14:creationId xmlns:p14="http://schemas.microsoft.com/office/powerpoint/2010/main" val="346261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8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</a:t>
            </a:r>
            <a:r>
              <a:rPr lang="ru-RU" sz="28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сайта </a:t>
            </a:r>
            <a:r>
              <a:rPr lang="ru-RU" sz="2800" dirty="0">
                <a:hlinkClick r:id="rId3"/>
              </a:rPr>
              <a:t>МБОУ СОШ № 46</a:t>
            </a:r>
            <a:r>
              <a:rPr lang="ru-RU" sz="28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hlinkClick r:id="rId3"/>
              </a:rPr>
              <a:t> </a:t>
            </a:r>
            <a:endParaRPr lang="ru-RU" sz="2800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755576" y="1491630"/>
            <a:ext cx="7776864" cy="288032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ru-RU" sz="1800" dirty="0" smtClean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  <a:p>
            <a:pPr marL="0" indent="0">
              <a:buNone/>
            </a:pPr>
            <a:endParaRPr lang="ru-RU" sz="1800" dirty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4808" y="0"/>
            <a:ext cx="9051304" cy="5143500"/>
            <a:chOff x="591077" y="915566"/>
            <a:chExt cx="6025826" cy="344098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/>
            <a:srcRect l="1" t="4915" r="1106" b="13779"/>
            <a:stretch/>
          </p:blipFill>
          <p:spPr>
            <a:xfrm>
              <a:off x="591077" y="915566"/>
              <a:ext cx="6025826" cy="309634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/>
            <a:srcRect l="17365" t="48927" r="5365" b="16528"/>
            <a:stretch/>
          </p:blipFill>
          <p:spPr>
            <a:xfrm>
              <a:off x="1547664" y="2988401"/>
              <a:ext cx="4896544" cy="1368152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8401" t="2805" r="26397" b="12142"/>
          <a:stretch/>
        </p:blipFill>
        <p:spPr>
          <a:xfrm>
            <a:off x="-14809" y="0"/>
            <a:ext cx="53413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2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сайта</a:t>
            </a:r>
            <a:r>
              <a:rPr lang="ru-RU" sz="2800" dirty="0" smtClean="0"/>
              <a:t> </a:t>
            </a:r>
            <a:r>
              <a:rPr lang="ru-RU" sz="2800" dirty="0" smtClean="0">
                <a:hlinkClick r:id="rId3"/>
              </a:rPr>
              <a:t>МАДОУ </a:t>
            </a:r>
            <a:r>
              <a:rPr lang="ru-RU" sz="2800" dirty="0">
                <a:hlinkClick r:id="rId3"/>
              </a:rPr>
              <a:t>д/с № 72</a:t>
            </a:r>
            <a:r>
              <a:rPr lang="ru-RU" sz="2800" dirty="0"/>
              <a:t>  </a:t>
            </a: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755576" y="1491630"/>
            <a:ext cx="7776864" cy="288032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ru-RU" sz="1800" dirty="0" smtClean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  <a:p>
            <a:pPr marL="0" indent="0">
              <a:buNone/>
            </a:pPr>
            <a:endParaRPr lang="ru-RU" sz="1800" dirty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62000" y="1800589"/>
          <a:ext cx="7543800" cy="342172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4105705681"/>
                    </a:ext>
                  </a:extLst>
                </a:gridCol>
              </a:tblGrid>
              <a:tr h="34217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14" marR="27014" marT="27014" marB="270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04568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0725" r="9251" b="15727"/>
          <a:stretch/>
        </p:blipFill>
        <p:spPr>
          <a:xfrm>
            <a:off x="35757" y="0"/>
            <a:ext cx="9057640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38052" r="10843" b="42714"/>
          <a:stretch/>
        </p:blipFill>
        <p:spPr>
          <a:xfrm>
            <a:off x="35758" y="3638898"/>
            <a:ext cx="8928730" cy="122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7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сайта</a:t>
            </a:r>
            <a:r>
              <a:rPr lang="ru-RU" sz="2800" dirty="0" smtClean="0"/>
              <a:t> </a:t>
            </a:r>
            <a:r>
              <a:rPr lang="ru-RU" sz="2800" dirty="0">
                <a:hlinkClick r:id="rId3"/>
              </a:rPr>
              <a:t>МБОУ СОШ №183</a:t>
            </a:r>
            <a:endParaRPr lang="ru-RU" sz="28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62000" y="1800589"/>
          <a:ext cx="7543800" cy="342172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4105705681"/>
                    </a:ext>
                  </a:extLst>
                </a:gridCol>
              </a:tblGrid>
              <a:tr h="34217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14" marR="27014" marT="27014" marB="270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04568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255" r="1596" b="6383"/>
          <a:stretch/>
        </p:blipFill>
        <p:spPr>
          <a:xfrm>
            <a:off x="43544" y="0"/>
            <a:ext cx="9100456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1996" t="20248" r="3219" b="12885"/>
          <a:stretch/>
        </p:blipFill>
        <p:spPr>
          <a:xfrm>
            <a:off x="59259" y="0"/>
            <a:ext cx="9143097" cy="48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0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сайта</a:t>
            </a:r>
            <a:r>
              <a:rPr lang="ru-RU" sz="2800" dirty="0" smtClean="0"/>
              <a:t> </a:t>
            </a:r>
            <a:r>
              <a:rPr lang="ru-RU" sz="2800" b="1" dirty="0">
                <a:hlinkClick r:id="rId3"/>
              </a:rPr>
              <a:t>МБОУ СОШ № 128</a:t>
            </a:r>
            <a:r>
              <a:rPr lang="ru-RU" sz="2800" dirty="0" smtClean="0"/>
              <a:t>  </a:t>
            </a:r>
            <a:endParaRPr lang="ru-RU" sz="28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62000" y="1800589"/>
          <a:ext cx="7543800" cy="342172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4105705681"/>
                    </a:ext>
                  </a:extLst>
                </a:gridCol>
              </a:tblGrid>
              <a:tr h="34217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14" marR="27014" marT="27014" marB="270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04568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5980" t="3976" r="22383" b="4710"/>
          <a:stretch/>
        </p:blipFill>
        <p:spPr>
          <a:xfrm>
            <a:off x="2123729" y="388"/>
            <a:ext cx="4879684" cy="514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1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сайта</a:t>
            </a:r>
            <a:r>
              <a:rPr lang="ru-RU" sz="2800" dirty="0" smtClean="0"/>
              <a:t> МБОУ СОШ № 198</a:t>
            </a:r>
            <a:endParaRPr lang="ru-RU" sz="2800" dirty="0"/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755576" y="1491630"/>
            <a:ext cx="7776864" cy="288032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ru-RU" sz="1800" dirty="0" smtClean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  <a:p>
            <a:pPr marL="0" indent="0">
              <a:buNone/>
            </a:pPr>
            <a:endParaRPr lang="ru-RU" sz="1800" dirty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440844"/>
              </p:ext>
            </p:extLst>
          </p:nvPr>
        </p:nvGraphicFramePr>
        <p:xfrm>
          <a:off x="1600200" y="2211710"/>
          <a:ext cx="7543800" cy="342172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4105705681"/>
                    </a:ext>
                  </a:extLst>
                </a:gridCol>
              </a:tblGrid>
              <a:tr h="34217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14" marR="27014" marT="27014" marB="270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04568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6036" t="8711" r="13214" b="6341"/>
          <a:stretch/>
        </p:blipFill>
        <p:spPr>
          <a:xfrm>
            <a:off x="1446176" y="-17868"/>
            <a:ext cx="5400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6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сайта</a:t>
            </a:r>
            <a:r>
              <a:rPr lang="ru-RU" sz="2800" dirty="0" smtClean="0"/>
              <a:t> </a:t>
            </a:r>
            <a:r>
              <a:rPr lang="ru-RU" sz="2800" dirty="0" smtClean="0">
                <a:hlinkClick r:id="rId3"/>
              </a:rPr>
              <a:t>МКДОУ </a:t>
            </a:r>
            <a:r>
              <a:rPr lang="ru-RU" sz="2800" dirty="0">
                <a:hlinkClick r:id="rId3"/>
              </a:rPr>
              <a:t>д/с № </a:t>
            </a:r>
            <a:r>
              <a:rPr lang="ru-RU" sz="2800" dirty="0" smtClean="0">
                <a:hlinkClick r:id="rId3"/>
              </a:rPr>
              <a:t>191  </a:t>
            </a:r>
            <a:endParaRPr lang="ru-RU" sz="28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62000" y="1800589"/>
          <a:ext cx="7543800" cy="342172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4105705681"/>
                    </a:ext>
                  </a:extLst>
                </a:gridCol>
              </a:tblGrid>
              <a:tr h="34217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14" marR="27014" marT="27014" marB="270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04568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128" r="5495" b="5925"/>
          <a:stretch/>
        </p:blipFill>
        <p:spPr>
          <a:xfrm>
            <a:off x="0" y="388"/>
            <a:ext cx="9144000" cy="5143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5961" t="3711" r="25172" b="8597"/>
          <a:stretch/>
        </p:blipFill>
        <p:spPr>
          <a:xfrm>
            <a:off x="1824816" y="-5186"/>
            <a:ext cx="5530069" cy="51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5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сайта</a:t>
            </a:r>
            <a:r>
              <a:rPr lang="ru-RU" sz="2800" dirty="0" smtClean="0"/>
              <a:t> </a:t>
            </a:r>
            <a:r>
              <a:rPr lang="ru-RU" sz="2800" dirty="0" smtClean="0">
                <a:hlinkClick r:id="rId3"/>
              </a:rPr>
              <a:t>МБОУ Гимназия </a:t>
            </a:r>
            <a:r>
              <a:rPr lang="ru-RU" sz="2800" dirty="0">
                <a:hlinkClick r:id="rId3"/>
              </a:rPr>
              <a:t>№14</a:t>
            </a:r>
            <a:r>
              <a:rPr lang="ru-RU" sz="2800" dirty="0" smtClean="0">
                <a:hlinkClick r:id="rId3"/>
              </a:rPr>
              <a:t>  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491" t="4651" r="8681" b="4651"/>
          <a:stretch/>
        </p:blipFill>
        <p:spPr>
          <a:xfrm>
            <a:off x="5444" y="0"/>
            <a:ext cx="9144000" cy="4991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429" t="5487" r="3970" b="6713"/>
          <a:stretch/>
        </p:blipFill>
        <p:spPr>
          <a:xfrm>
            <a:off x="0" y="8298"/>
            <a:ext cx="9144000" cy="513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1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сайта</a:t>
            </a:r>
            <a:r>
              <a:rPr lang="ru-RU" sz="2800" dirty="0" smtClean="0"/>
              <a:t> </a:t>
            </a:r>
            <a:r>
              <a:rPr lang="ru-RU" sz="2800" b="1" dirty="0">
                <a:hlinkClick r:id="rId3"/>
              </a:rPr>
              <a:t>МБОУ СОШ № </a:t>
            </a:r>
            <a:r>
              <a:rPr lang="ru-RU" sz="2800" b="1" dirty="0" smtClean="0">
                <a:hlinkClick r:id="rId3"/>
              </a:rPr>
              <a:t>72</a:t>
            </a:r>
            <a:r>
              <a:rPr lang="ru-RU" sz="2800" dirty="0" smtClean="0">
                <a:hlinkClick r:id="rId3"/>
              </a:rPr>
              <a:t>  </a:t>
            </a:r>
            <a:endParaRPr lang="ru-RU" sz="28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62000" y="1800589"/>
          <a:ext cx="7543800" cy="342172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4105705681"/>
                    </a:ext>
                  </a:extLst>
                </a:gridCol>
              </a:tblGrid>
              <a:tr h="34217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14" marR="27014" marT="27014" marB="270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04568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560" r="3443" b="16673"/>
          <a:stretch/>
        </p:blipFill>
        <p:spPr>
          <a:xfrm>
            <a:off x="63976" y="0"/>
            <a:ext cx="90800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9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сайта</a:t>
            </a:r>
            <a:r>
              <a:rPr lang="ru-RU" sz="2800" dirty="0" smtClean="0"/>
              <a:t> </a:t>
            </a:r>
            <a:r>
              <a:rPr lang="ru-RU" sz="2800" dirty="0">
                <a:hlinkClick r:id="rId3"/>
              </a:rPr>
              <a:t>МБОУ СОШ № </a:t>
            </a:r>
            <a:r>
              <a:rPr lang="ru-RU" sz="2800" dirty="0" smtClean="0">
                <a:hlinkClick r:id="rId3"/>
              </a:rPr>
              <a:t>32</a:t>
            </a:r>
            <a:endParaRPr lang="ru-RU" sz="28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62000" y="1800589"/>
          <a:ext cx="7543800" cy="342172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4105705681"/>
                    </a:ext>
                  </a:extLst>
                </a:gridCol>
              </a:tblGrid>
              <a:tr h="34217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14" marR="27014" marT="27014" marB="270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045683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62000" y="1821116"/>
          <a:ext cx="7543800" cy="301118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2520409530"/>
                    </a:ext>
                  </a:extLst>
                </a:gridCol>
              </a:tblGrid>
              <a:tr h="30111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8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8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772" marR="23772" marT="23772" marB="237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494334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7795" r="1705" b="16027"/>
          <a:stretch/>
        </p:blipFill>
        <p:spPr>
          <a:xfrm>
            <a:off x="34589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995" t="4776" r="12451" b="28369"/>
          <a:stretch/>
        </p:blipFill>
        <p:spPr>
          <a:xfrm>
            <a:off x="34589" y="176836"/>
            <a:ext cx="9144000" cy="50200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4812" t="5290" r="6307" b="7047"/>
          <a:stretch/>
        </p:blipFill>
        <p:spPr>
          <a:xfrm>
            <a:off x="1979712" y="96291"/>
            <a:ext cx="5769216" cy="51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3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сайта</a:t>
            </a:r>
            <a:r>
              <a:rPr lang="ru-RU" sz="2800" dirty="0" smtClean="0"/>
              <a:t> </a:t>
            </a:r>
            <a:r>
              <a:rPr lang="ru-RU" sz="2800" dirty="0" smtClean="0">
                <a:hlinkClick r:id="rId3"/>
              </a:rPr>
              <a:t>МБОУ СОШ №155</a:t>
            </a:r>
            <a:endParaRPr lang="ru-RU" sz="28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62000" y="1800589"/>
          <a:ext cx="7543800" cy="342172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4105705681"/>
                    </a:ext>
                  </a:extLst>
                </a:gridCol>
              </a:tblGrid>
              <a:tr h="34217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14" marR="27014" marT="27014" marB="270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04568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222" r="2882" b="7531"/>
          <a:stretch/>
        </p:blipFill>
        <p:spPr>
          <a:xfrm>
            <a:off x="21104" y="0"/>
            <a:ext cx="9122895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6165" t="3289" r="6490" b="9571"/>
          <a:stretch/>
        </p:blipFill>
        <p:spPr>
          <a:xfrm>
            <a:off x="59259" y="0"/>
            <a:ext cx="90847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3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9121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Мониторинг </a:t>
            </a:r>
            <a:r>
              <a:rPr lang="ru-RU" sz="26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содержания сайтов</a:t>
            </a:r>
            <a:br>
              <a:rPr lang="ru-RU" sz="26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ru-RU" sz="26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ОО города </a:t>
            </a: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Новосибирска </a:t>
            </a:r>
          </a:p>
        </p:txBody>
      </p:sp>
      <p:pic>
        <p:nvPicPr>
          <p:cNvPr id="7" name="Google Shape;75;p16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63638"/>
            <a:ext cx="4113975" cy="26369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Объект 1"/>
          <p:cNvSpPr>
            <a:spLocks noGrp="1"/>
          </p:cNvSpPr>
          <p:nvPr>
            <p:ph idx="1"/>
          </p:nvPr>
        </p:nvSpPr>
        <p:spPr>
          <a:xfrm>
            <a:off x="5004048" y="1419622"/>
            <a:ext cx="3672408" cy="302433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Неправильное или неточное название пунктов специального раздела «Сведения об образовательной организации»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В разделе </a:t>
            </a:r>
            <a:r>
              <a:rPr lang="ru-RU" sz="1300" dirty="0" smtClean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«Документы» </a:t>
            </a: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опубликован неполный перечень документов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Нет положений о структурных подразделениях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Размещена устаревшая информация, информация за 2017-2018 уч. гг.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Нет информации о политике обработки персональных данных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Отсутствует раздел по ОРКСЭ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Нет информации о результатах </a:t>
            </a:r>
            <a:r>
              <a:rPr lang="ru-RU" sz="1300" dirty="0" err="1" smtClean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самообследования</a:t>
            </a:r>
            <a:endParaRPr lang="ru-RU" sz="1300" dirty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38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сайта</a:t>
            </a:r>
            <a:r>
              <a:rPr lang="ru-RU" sz="2800" dirty="0" smtClean="0"/>
              <a:t> </a:t>
            </a:r>
            <a:r>
              <a:rPr lang="ru-RU" sz="2800" dirty="0">
                <a:hlinkClick r:id="rId3"/>
              </a:rPr>
              <a:t>МКДОУ ЦРР - д/с № 501</a:t>
            </a:r>
            <a:endParaRPr lang="ru-RU" sz="2800" dirty="0"/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755576" y="1491630"/>
            <a:ext cx="7776864" cy="288032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ru-RU" sz="1800" dirty="0" smtClean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  <a:p>
            <a:pPr marL="0" indent="0">
              <a:buNone/>
            </a:pPr>
            <a:endParaRPr lang="ru-RU" sz="1800" dirty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62000" y="1800589"/>
          <a:ext cx="7543800" cy="342172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4105705681"/>
                    </a:ext>
                  </a:extLst>
                </a:gridCol>
              </a:tblGrid>
              <a:tr h="34217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14" marR="27014" marT="27014" marB="270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04568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5206" r="3844" b="13824"/>
          <a:stretch/>
        </p:blipFill>
        <p:spPr>
          <a:xfrm>
            <a:off x="4632" y="15466"/>
            <a:ext cx="9139368" cy="51280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1793" t="4169" r="2815" b="14546"/>
          <a:stretch/>
        </p:blipFill>
        <p:spPr>
          <a:xfrm>
            <a:off x="0" y="0"/>
            <a:ext cx="91272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сайта</a:t>
            </a:r>
            <a:r>
              <a:rPr lang="ru-RU" sz="2800" dirty="0" smtClean="0"/>
              <a:t> </a:t>
            </a:r>
            <a:r>
              <a:rPr lang="ru-RU" sz="2800" b="1" dirty="0">
                <a:hlinkClick r:id="rId3"/>
              </a:rPr>
              <a:t>МБОУ СОШ № </a:t>
            </a:r>
            <a:r>
              <a:rPr lang="ru-RU" sz="2800" b="1" dirty="0" smtClean="0">
                <a:hlinkClick r:id="rId3"/>
              </a:rPr>
              <a:t>117</a:t>
            </a:r>
            <a:endParaRPr lang="ru-RU" sz="2800" b="1" dirty="0"/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755576" y="1491630"/>
            <a:ext cx="7776864" cy="288032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ru-RU" sz="1800" dirty="0" smtClean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  <a:p>
            <a:pPr marL="0" indent="0">
              <a:buNone/>
            </a:pPr>
            <a:endParaRPr lang="ru-RU" sz="1800" dirty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62000" y="1800589"/>
          <a:ext cx="7543800" cy="342172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4105705681"/>
                    </a:ext>
                  </a:extLst>
                </a:gridCol>
              </a:tblGrid>
              <a:tr h="34217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14" marR="27014" marT="27014" marB="270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04568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865" t="4754" r="21559" b="27411"/>
          <a:stretch/>
        </p:blipFill>
        <p:spPr>
          <a:xfrm>
            <a:off x="24608" y="0"/>
            <a:ext cx="9119392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5266" r="1681" b="13978"/>
          <a:stretch/>
        </p:blipFill>
        <p:spPr>
          <a:xfrm>
            <a:off x="24608" y="0"/>
            <a:ext cx="91193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0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сайта</a:t>
            </a:r>
            <a:r>
              <a:rPr lang="ru-RU" sz="2800" dirty="0" smtClean="0"/>
              <a:t> </a:t>
            </a:r>
            <a:r>
              <a:rPr lang="ru-RU" sz="2800" dirty="0">
                <a:hlinkClick r:id="rId3"/>
              </a:rPr>
              <a:t>МБОУ СОШ№</a:t>
            </a:r>
            <a:r>
              <a:rPr lang="ru-RU" sz="2800" dirty="0" smtClean="0">
                <a:hlinkClick r:id="rId3"/>
              </a:rPr>
              <a:t>61</a:t>
            </a:r>
            <a:endParaRPr lang="ru-RU" sz="28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62000" y="1800589"/>
          <a:ext cx="7543800" cy="342172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4105705681"/>
                    </a:ext>
                  </a:extLst>
                </a:gridCol>
              </a:tblGrid>
              <a:tr h="34217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14" marR="27014" marT="27014" marB="270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045683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62000" y="1858279"/>
          <a:ext cx="7543800" cy="226791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2936683138"/>
                    </a:ext>
                  </a:extLst>
                </a:gridCol>
              </a:tblGrid>
              <a:tr h="226791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6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6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05" marR="17905" marT="17905" marB="179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154935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4439" r="4142" b="1175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3447" r="2376" b="893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2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сайта</a:t>
            </a:r>
            <a:r>
              <a:rPr lang="ru-RU" sz="2800" dirty="0" smtClean="0"/>
              <a:t> МБОУ СОШ №58</a:t>
            </a:r>
            <a:endParaRPr lang="ru-RU" sz="2800" dirty="0"/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755576" y="1491630"/>
            <a:ext cx="7776864" cy="288032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ru-RU" sz="1800" dirty="0" smtClean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  <a:p>
            <a:pPr marL="0" indent="0">
              <a:buNone/>
            </a:pPr>
            <a:endParaRPr lang="ru-RU" sz="1800" dirty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62000" y="1800589"/>
          <a:ext cx="7543800" cy="342172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4105705681"/>
                    </a:ext>
                  </a:extLst>
                </a:gridCol>
              </a:tblGrid>
              <a:tr h="34217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14" marR="27014" marT="27014" marB="270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04568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8595" t="3672" r="19706" b="11131"/>
          <a:stretch/>
        </p:blipFill>
        <p:spPr>
          <a:xfrm>
            <a:off x="1509972" y="0"/>
            <a:ext cx="52565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4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4729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Наполнение сайта</a:t>
            </a:r>
            <a:r>
              <a:rPr lang="ru-RU" sz="2800" dirty="0" smtClean="0"/>
              <a:t> </a:t>
            </a:r>
            <a:r>
              <a:rPr lang="ru-RU" sz="2800" dirty="0" smtClean="0">
                <a:hlinkClick r:id="rId3"/>
              </a:rPr>
              <a:t>МБОУ СОШ №168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659" t="4526" r="3659" b="11013"/>
          <a:stretch/>
        </p:blipFill>
        <p:spPr>
          <a:xfrm>
            <a:off x="0" y="9387"/>
            <a:ext cx="9144000" cy="51341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-1383" t="8850" r="12881" b="38049"/>
          <a:stretch/>
        </p:blipFill>
        <p:spPr>
          <a:xfrm>
            <a:off x="3861779" y="2355726"/>
            <a:ext cx="5282221" cy="198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1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611560" y="507504"/>
            <a:ext cx="6781800" cy="15743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Консультирование по </a:t>
            </a: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вопросам наполнения </a:t>
            </a:r>
            <a:r>
              <a:rPr lang="ru-RU" sz="26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сайтов</a:t>
            </a:r>
            <a:endParaRPr lang="ru-RU" sz="2600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128286"/>
              </p:ext>
            </p:extLst>
          </p:nvPr>
        </p:nvGraphicFramePr>
        <p:xfrm>
          <a:off x="762000" y="1851669"/>
          <a:ext cx="7543800" cy="328348"/>
        </p:xfrm>
        <a:graphic>
          <a:graphicData uri="http://schemas.openxmlformats.org/drawingml/2006/table">
            <a:tbl>
              <a:tblPr/>
              <a:tblGrid>
                <a:gridCol w="7543800">
                  <a:extLst>
                    <a:ext uri="{9D8B030D-6E8A-4147-A177-3AD203B41FA5}">
                      <a16:colId xmlns:a16="http://schemas.microsoft.com/office/drawing/2014/main" val="4105705681"/>
                    </a:ext>
                  </a:extLst>
                </a:gridCol>
              </a:tblGrid>
              <a:tr h="29109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014" marR="27014" marT="27014" marB="270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045683"/>
                  </a:ext>
                </a:extLst>
              </a:tr>
            </a:tbl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9893" y="2825060"/>
            <a:ext cx="7543800" cy="6652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методист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ГЦИ «Эгида»</a:t>
            </a:r>
          </a:p>
          <a:p>
            <a:pPr marL="0" indent="0"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Шабалина Татьяна Анатольевна</a:t>
            </a:r>
          </a:p>
          <a:p>
            <a:pPr marL="0" indent="0"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т. 314-03-04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6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9121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Выборочный мониторинг сайтов </a:t>
            </a:r>
          </a:p>
          <a:p>
            <a:pPr>
              <a:lnSpc>
                <a:spcPct val="120000"/>
              </a:lnSpc>
            </a:pP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(30 образовательных организаций)</a:t>
            </a:r>
          </a:p>
        </p:txBody>
      </p:sp>
      <p:pic>
        <p:nvPicPr>
          <p:cNvPr id="5" name="Google Shape;83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2" y="1491630"/>
            <a:ext cx="4026387" cy="27661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Объект 1"/>
          <p:cNvSpPr>
            <a:spLocks noGrp="1"/>
          </p:cNvSpPr>
          <p:nvPr>
            <p:ph idx="1"/>
          </p:nvPr>
        </p:nvSpPr>
        <p:spPr>
          <a:xfrm>
            <a:off x="5076056" y="1419622"/>
            <a:ext cx="3528392" cy="3096344"/>
          </a:xfrm>
        </p:spPr>
        <p:txBody>
          <a:bodyPr>
            <a:noAutofit/>
          </a:bodyPr>
          <a:lstStyle/>
          <a:p>
            <a:pPr marL="190500" indent="-190500">
              <a:buFont typeface="+mj-lt"/>
              <a:buAutoNum type="arabicPeriod"/>
            </a:pP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Неправильное или неточное название пунктов специального раздела «Сведения об образовательной организации»</a:t>
            </a:r>
          </a:p>
          <a:p>
            <a:pPr marL="190500" indent="-190500">
              <a:buFont typeface="+mj-lt"/>
              <a:buAutoNum type="arabicPeriod"/>
            </a:pP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В разделе </a:t>
            </a:r>
            <a:r>
              <a:rPr lang="ru-RU" sz="1300" dirty="0" smtClean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«Документы» </a:t>
            </a: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опубликован неполный перечень документов</a:t>
            </a:r>
          </a:p>
          <a:p>
            <a:pPr marL="190500" indent="-190500">
              <a:buFont typeface="+mj-lt"/>
              <a:buAutoNum type="arabicPeriod"/>
            </a:pP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Нет положений о структурных подразделениях</a:t>
            </a:r>
          </a:p>
          <a:p>
            <a:pPr marL="190500" indent="-190500">
              <a:buFont typeface="+mj-lt"/>
              <a:buAutoNum type="arabicPeriod"/>
            </a:pP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Размещена устаревшая информация, информация за 2017-2018 уч. гг.</a:t>
            </a:r>
          </a:p>
          <a:p>
            <a:pPr marL="190500" indent="-190500">
              <a:buFont typeface="+mj-lt"/>
              <a:buAutoNum type="arabicPeriod"/>
            </a:pP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Нет информации о политике обработки персональных данных</a:t>
            </a:r>
          </a:p>
          <a:p>
            <a:pPr marL="190500" indent="-190500">
              <a:buFont typeface="+mj-lt"/>
              <a:buAutoNum type="arabicPeriod"/>
            </a:pP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Отсутствует раздел по ОРКСЭ</a:t>
            </a:r>
          </a:p>
          <a:p>
            <a:pPr marL="190500" indent="-190500">
              <a:buFont typeface="+mj-lt"/>
              <a:buAutoNum type="arabicPeriod"/>
            </a:pP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Нет информации о результатах </a:t>
            </a:r>
            <a:r>
              <a:rPr lang="ru-RU" sz="1300" dirty="0" err="1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самообследавания</a:t>
            </a:r>
            <a:endParaRPr lang="ru-RU" sz="1300" dirty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  <a:p>
            <a:pPr marL="190500" indent="-190500">
              <a:buFont typeface="+mj-lt"/>
              <a:buAutoNum type="arabicPeriod"/>
            </a:pPr>
            <a:r>
              <a:rPr lang="ru-RU" sz="1300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На сайте опубликован паспорт доступности </a:t>
            </a:r>
          </a:p>
        </p:txBody>
      </p:sp>
    </p:spTree>
    <p:extLst>
      <p:ext uri="{BB962C8B-B14F-4D97-AF65-F5344CB8AC3E}">
        <p14:creationId xmlns:p14="http://schemas.microsoft.com/office/powerpoint/2010/main" val="305229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9121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Задачи:</a:t>
            </a:r>
            <a:endParaRPr lang="ru-RU" sz="2600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755576" y="1333501"/>
            <a:ext cx="7776864" cy="3038449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Размещение </a:t>
            </a:r>
            <a:r>
              <a:rPr lang="ru-RU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актуальной информации по вопросам ведения сайтов ОО в разделе на сайте ГЦИ «Эгида».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Анализ статистики </a:t>
            </a:r>
            <a:r>
              <a:rPr lang="ru-RU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проверки сайтов </a:t>
            </a:r>
            <a:r>
              <a:rPr lang="ru-RU" dirty="0" smtClean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в сервисе </a:t>
            </a:r>
            <a:r>
              <a:rPr lang="en-US" b="1" dirty="0" err="1">
                <a:solidFill>
                  <a:srgbClr val="FF0000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  <a:hlinkClick r:id="rId3"/>
              </a:rPr>
              <a:t>WebSib</a:t>
            </a:r>
            <a:r>
              <a:rPr lang="en-US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.</a:t>
            </a:r>
            <a:endParaRPr lang="ru-RU" dirty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Консультирование </a:t>
            </a:r>
            <a:r>
              <a:rPr lang="ru-RU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сотрудников ОО по вопросам наполнения сайтов в соответствии с нормативно-правовыми документами.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Курсовая подготовка сотрудников ОО по программе </a:t>
            </a:r>
            <a:r>
              <a:rPr lang="ru-RU" dirty="0" smtClean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«Создание </a:t>
            </a:r>
            <a:r>
              <a:rPr lang="ru-RU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сайта </a:t>
            </a:r>
            <a:r>
              <a:rPr lang="ru-RU" dirty="0" smtClean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ОО. </a:t>
            </a:r>
            <a:r>
              <a:rPr lang="ru-RU" dirty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Портфолио педагога</a:t>
            </a:r>
            <a:r>
              <a:rPr lang="ru-RU" dirty="0" smtClean="0"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».</a:t>
            </a:r>
            <a:endParaRPr lang="ru-RU" dirty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6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9121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6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Мониторинг </a:t>
            </a:r>
            <a:r>
              <a:rPr lang="ru-RU" sz="26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сайтов </a:t>
            </a:r>
            <a:r>
              <a:rPr lang="ru-RU" sz="26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 помощью сервиса </a:t>
            </a:r>
            <a:r>
              <a:rPr lang="en-US" sz="2600" dirty="0" err="1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hlinkClick r:id="rId3"/>
              </a:rPr>
              <a:t>WebSib</a:t>
            </a:r>
            <a:endParaRPr lang="ru-RU" sz="2600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755576" y="1491630"/>
            <a:ext cx="7776864" cy="194421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ru-RU" sz="1800" dirty="0" smtClean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  <a:p>
            <a:pPr marL="0" indent="0">
              <a:buNone/>
            </a:pPr>
            <a:endParaRPr lang="ru-RU" sz="1800" dirty="0"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1425283"/>
            <a:ext cx="71287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Сайты проверяются на строгое наличие 12 разделов</a:t>
            </a:r>
          </a:p>
          <a:p>
            <a:endParaRPr lang="ru-RU" dirty="0" smtClean="0">
              <a:solidFill>
                <a:schemeClr val="tx2"/>
              </a:solidFill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Примеры </a:t>
            </a:r>
            <a:r>
              <a:rPr lang="ru-RU" dirty="0">
                <a:solidFill>
                  <a:schemeClr val="tx2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ошибочных текстов: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Некорректное </a:t>
            </a:r>
            <a:r>
              <a:rPr lang="ru-RU" dirty="0">
                <a:solidFill>
                  <a:schemeClr val="tx2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название </a:t>
            </a: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раздела </a:t>
            </a: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«Сведения </a:t>
            </a:r>
            <a:r>
              <a:rPr lang="ru-RU" dirty="0">
                <a:solidFill>
                  <a:schemeClr val="tx2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об образовательном </a:t>
            </a: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учреждении</a:t>
            </a: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Некорректное название </a:t>
            </a: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подразделов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Пропущены </a:t>
            </a:r>
            <a:r>
              <a:rPr lang="ru-RU" dirty="0">
                <a:solidFill>
                  <a:schemeClr val="tx2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знаки, пробелы или допущена орфографическая </a:t>
            </a: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Open Sans Condensed" pitchFamily="34" charset="0"/>
                <a:cs typeface="Open Sans Condensed" pitchFamily="34" charset="0"/>
              </a:rPr>
              <a:t>ошибка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2"/>
              </a:solidFill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2"/>
              </a:solidFill>
              <a:latin typeface="Arial Narrow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92479" y="4059736"/>
            <a:ext cx="8418330" cy="68125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6506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  <a:hlinkClick r:id="rId4"/>
              </a:rPr>
              <a:t>Письмо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  <a:hlinkClick r:id="rId4"/>
              </a:rPr>
              <a:t>Минобрнауки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  <a:hlinkClick r:id="rId4"/>
              </a:rPr>
              <a:t> Новосибирской области от 13.09.2017 №7414-03/25 «О начале работы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  <a:hlinkClick r:id="rId4"/>
              </a:rPr>
              <a:t>процесса актуализации информации образовательных организаций»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Helvetica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97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9121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Мониторинг </a:t>
            </a:r>
            <a:r>
              <a:rPr lang="ru-RU" sz="24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сайтов </a:t>
            </a: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 помощью сервиса </a:t>
            </a:r>
            <a:r>
              <a:rPr lang="en-US" sz="2400" dirty="0" err="1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WebSib</a:t>
            </a:r>
            <a:endParaRPr lang="ru-RU" sz="2400" dirty="0" smtClean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>
              <a:lnSpc>
                <a:spcPct val="120000"/>
              </a:lnSpc>
            </a:pPr>
            <a:r>
              <a:rPr lang="ru-RU" sz="1800" dirty="0" smtClean="0">
                <a:solidFill>
                  <a:srgbClr val="FF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Дзержинский район</a:t>
            </a:r>
            <a:endParaRPr lang="ru-RU" sz="1800" dirty="0">
              <a:solidFill>
                <a:srgbClr val="FF66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9" y="1251620"/>
            <a:ext cx="7560839" cy="138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958" y="1251620"/>
            <a:ext cx="7560839" cy="255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886" y="1251620"/>
            <a:ext cx="7560839" cy="312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2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9121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Мониторинг </a:t>
            </a:r>
            <a:r>
              <a:rPr lang="ru-RU" sz="24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сайтов </a:t>
            </a: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 помощью сервиса </a:t>
            </a:r>
            <a:r>
              <a:rPr lang="en-US" sz="2400" dirty="0" err="1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WebSib</a:t>
            </a:r>
            <a:endParaRPr lang="ru-RU" sz="2400" dirty="0" smtClean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>
              <a:lnSpc>
                <a:spcPct val="120000"/>
              </a:lnSpc>
            </a:pPr>
            <a:r>
              <a:rPr lang="ru-RU" sz="1800" dirty="0" smtClean="0">
                <a:solidFill>
                  <a:srgbClr val="FF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Калининский  район</a:t>
            </a:r>
            <a:endParaRPr lang="ru-RU" sz="1800" dirty="0">
              <a:solidFill>
                <a:srgbClr val="FF66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693" y="1280057"/>
            <a:ext cx="7269480" cy="118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918" y="1275606"/>
            <a:ext cx="7560000" cy="341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044" y="1265565"/>
            <a:ext cx="7560000" cy="341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24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07" y="1399609"/>
            <a:ext cx="6842828" cy="148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:\!!!РАБОТА\Юля\!!!символика\Лого Эгид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13" y="421383"/>
            <a:ext cx="1230280" cy="7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55576" y="339502"/>
            <a:ext cx="6781800" cy="9121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Мониторинг </a:t>
            </a:r>
            <a:r>
              <a:rPr lang="ru-RU" sz="24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сайтов </a:t>
            </a:r>
            <a:r>
              <a:rPr lang="ru-RU" sz="24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 помощью сервиса </a:t>
            </a:r>
            <a:r>
              <a:rPr lang="en-US" sz="2400" dirty="0" err="1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WebSib</a:t>
            </a:r>
            <a:endParaRPr lang="ru-RU" sz="2400" dirty="0" smtClean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>
              <a:lnSpc>
                <a:spcPct val="120000"/>
              </a:lnSpc>
            </a:pPr>
            <a:r>
              <a:rPr lang="ru-RU" sz="1800" dirty="0" smtClean="0">
                <a:solidFill>
                  <a:srgbClr val="FF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Кировский  район</a:t>
            </a:r>
            <a:endParaRPr lang="ru-RU" sz="1800" dirty="0">
              <a:solidFill>
                <a:srgbClr val="FF66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90" y="1131590"/>
            <a:ext cx="6948861" cy="35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1161484"/>
            <a:ext cx="7560000" cy="348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89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2443</TotalTime>
  <Words>508</Words>
  <Application>Microsoft Office PowerPoint</Application>
  <PresentationFormat>Экран (16:9)</PresentationFormat>
  <Paragraphs>98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Arial Narrow</vt:lpstr>
      <vt:lpstr>Helvetica</vt:lpstr>
      <vt:lpstr>Impact</vt:lpstr>
      <vt:lpstr>Open Sans Condensed</vt:lpstr>
      <vt:lpstr>Times New Roman</vt:lpstr>
      <vt:lpstr>NewsPrint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Дизайнер</dc:creator>
  <cp:lastModifiedBy>Пользователь</cp:lastModifiedBy>
  <cp:revision>201</cp:revision>
  <dcterms:created xsi:type="dcterms:W3CDTF">2017-03-15T06:44:42Z</dcterms:created>
  <dcterms:modified xsi:type="dcterms:W3CDTF">2019-03-19T01:13:42Z</dcterms:modified>
</cp:coreProperties>
</file>