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01" r:id="rId2"/>
    <p:sldId id="412" r:id="rId3"/>
    <p:sldId id="300" r:id="rId4"/>
    <p:sldId id="368" r:id="rId5"/>
    <p:sldId id="369" r:id="rId6"/>
    <p:sldId id="370" r:id="rId7"/>
    <p:sldId id="414" r:id="rId8"/>
    <p:sldId id="376" r:id="rId9"/>
    <p:sldId id="377" r:id="rId10"/>
    <p:sldId id="342" r:id="rId11"/>
    <p:sldId id="351" r:id="rId12"/>
    <p:sldId id="389" r:id="rId13"/>
    <p:sldId id="343" r:id="rId14"/>
    <p:sldId id="374" r:id="rId15"/>
    <p:sldId id="375" r:id="rId16"/>
    <p:sldId id="345" r:id="rId17"/>
    <p:sldId id="384" r:id="rId18"/>
    <p:sldId id="387" r:id="rId19"/>
    <p:sldId id="346" r:id="rId20"/>
    <p:sldId id="378" r:id="rId21"/>
    <p:sldId id="379" r:id="rId22"/>
    <p:sldId id="388" r:id="rId23"/>
    <p:sldId id="347" r:id="rId24"/>
    <p:sldId id="380" r:id="rId25"/>
    <p:sldId id="356" r:id="rId26"/>
    <p:sldId id="348" r:id="rId27"/>
    <p:sldId id="382" r:id="rId28"/>
    <p:sldId id="391" r:id="rId29"/>
    <p:sldId id="383" r:id="rId30"/>
    <p:sldId id="392" r:id="rId31"/>
    <p:sldId id="407" r:id="rId32"/>
    <p:sldId id="393" r:id="rId33"/>
    <p:sldId id="394" r:id="rId34"/>
    <p:sldId id="395" r:id="rId35"/>
    <p:sldId id="396" r:id="rId36"/>
    <p:sldId id="397" r:id="rId37"/>
    <p:sldId id="398" r:id="rId38"/>
    <p:sldId id="400" r:id="rId39"/>
    <p:sldId id="401" r:id="rId40"/>
    <p:sldId id="402" r:id="rId41"/>
    <p:sldId id="413" r:id="rId42"/>
    <p:sldId id="409" r:id="rId43"/>
    <p:sldId id="404" r:id="rId44"/>
    <p:sldId id="405" r:id="rId45"/>
    <p:sldId id="406" r:id="rId46"/>
  </p:sldIdLst>
  <p:sldSz cx="10080625" cy="7559675"/>
  <p:notesSz cx="7559675" cy="10691813"/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8" y="-24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910FB6B-2566-4DE7-B44F-F807B2441CC6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21921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C87B999F-4E2B-4853-9E0A-97E0FEFDD97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855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D773408D-5199-47DD-AB3B-E59EB98367B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0DA7A0-0DB1-46A5-9ADC-4DA40B4D0F6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31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E8EF5D-1822-42A9-87A9-8AB854ADFF9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08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8CCE12-999F-4F33-8EC3-2E37FFCB1D9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20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744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7F524A4-D129-435E-A78E-5B8AFFAA543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50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797721-2B3A-4228-A8AF-9E733BE89A9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33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D022BB-DCF7-4A2A-BE07-F6A32ED54FE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15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42714E-4A75-4872-8F37-1701BE144A8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07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D54522-91E3-450A-AA43-86814D19D7F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5494DE-C6EF-48EB-803D-FAA32B206CB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5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76CED3-4A76-4AA0-9200-6B9043F18D4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91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2A4D23-D202-47A6-A12E-3D5F01DB5FA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89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65595A98-75C5-4A20-9A65-854C780CAD98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0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363" y="2244725"/>
            <a:ext cx="9539287" cy="21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Организация </a:t>
            </a: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внеурочной деятельности в современной школе</a:t>
            </a:r>
            <a:endParaRPr lang="ru-RU" altLang="ru-RU" sz="44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31801" y="6335713"/>
            <a:ext cx="946785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Михайлович,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руководитель научно-методической службы издательства, </a:t>
            </a:r>
            <a:r>
              <a:rPr lang="ru-RU" altLang="ru-RU" b="1" dirty="0" err="1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к.п.н</a:t>
            </a: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., доцент, Почетный работник общего образования РФ</a:t>
            </a:r>
            <a:endParaRPr lang="ru-RU" altLang="ru-RU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06475"/>
            <a:chOff x="556" y="123"/>
            <a:chExt cx="4668" cy="634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 Light" pitchFamily="32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 Light" pitchFamily="32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 Light" pitchFamily="32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4370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Какие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содержательные ограничения имеет внеурочная деятельность?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49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52597" y="146284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ФГОС определяет содержательные линии внеурочной деятельности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1760" y="1409390"/>
            <a:ext cx="976597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Внеурочная деятельность обеспечивает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учет индивидуальных особенностей и потребностей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 5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обязательным направлениям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развития личности: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спортивно-оздоровительное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духовно-нравственное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оциальное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err="1" smtClean="0">
                <a:latin typeface="Segoe UI" pitchFamily="34" charset="0"/>
                <a:cs typeface="Segoe UI" pitchFamily="34" charset="0"/>
              </a:rPr>
              <a:t>общеинтеллектуальное</a:t>
            </a: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общекультурное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i="1" dirty="0" smtClean="0">
                <a:latin typeface="Segoe UI" pitchFamily="34" charset="0"/>
                <a:cs typeface="Segoe UI" pitchFamily="34" charset="0"/>
              </a:rPr>
              <a:t>Данное (одно из немногих) требование ФГОС обязательно для организации внеурочной деятельности </a:t>
            </a:r>
            <a:endParaRPr lang="ru-RU" altLang="ru-RU" sz="2400" i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9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255997"/>
                </a:solidFill>
                <a:latin typeface="Segoe UI Semibold" pitchFamily="32" charset="0"/>
              </a:rPr>
              <a:t>Какими могут быть варианты </a:t>
            </a:r>
            <a:r>
              <a:rPr lang="ru-RU" altLang="ru-RU" sz="2400" b="1" dirty="0">
                <a:solidFill>
                  <a:srgbClr val="255997"/>
                </a:solidFill>
                <a:latin typeface="Segoe UI Semibold" pitchFamily="32" charset="0"/>
              </a:rPr>
              <a:t>конструирования содержательного раздела </a:t>
            </a:r>
            <a:r>
              <a:rPr lang="ru-RU" altLang="ru-RU" sz="2400" b="1" dirty="0" smtClean="0">
                <a:solidFill>
                  <a:srgbClr val="255997"/>
                </a:solidFill>
                <a:latin typeface="Segoe UI Semibold" pitchFamily="32" charset="0"/>
              </a:rPr>
              <a:t>программ «</a:t>
            </a:r>
            <a:r>
              <a:rPr lang="ru-RU" altLang="ru-RU" sz="2400" b="1" dirty="0" err="1" smtClean="0">
                <a:solidFill>
                  <a:srgbClr val="255997"/>
                </a:solidFill>
                <a:latin typeface="Segoe UI Semibold" pitchFamily="32" charset="0"/>
              </a:rPr>
              <a:t>внеурочки</a:t>
            </a:r>
            <a:r>
              <a:rPr lang="ru-RU" altLang="ru-RU" sz="2400" b="1" dirty="0" smtClean="0">
                <a:solidFill>
                  <a:srgbClr val="255997"/>
                </a:solidFill>
                <a:latin typeface="Segoe UI Semibold" pitchFamily="32" charset="0"/>
              </a:rPr>
              <a:t>»?</a:t>
            </a:r>
            <a:endParaRPr lang="ru-RU" altLang="ru-RU" sz="24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96842"/>
            <a:ext cx="968209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 smtClean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 Light" pitchFamily="32" charset="0"/>
              </a:rPr>
              <a:t>более основательное </a:t>
            </a:r>
            <a:r>
              <a:rPr lang="ru-RU" altLang="ru-RU" sz="2400" dirty="0" smtClean="0">
                <a:latin typeface="Segoe UI Light" pitchFamily="32" charset="0"/>
              </a:rPr>
              <a:t>рассмотрение </a:t>
            </a:r>
            <a:r>
              <a:rPr lang="ru-RU" altLang="ru-RU" sz="2400" dirty="0">
                <a:latin typeface="Segoe UI Light" pitchFamily="32" charset="0"/>
              </a:rPr>
              <a:t>во внеурочной деятельности понятий, изучаемых в урочной деятельности (вероятно, в этом случае можно говорить об углублении содержания образования</a:t>
            </a:r>
            <a:r>
              <a:rPr lang="ru-RU" altLang="ru-RU" sz="2400" dirty="0" smtClean="0">
                <a:latin typeface="Segoe UI Light" pitchFamily="32" charset="0"/>
              </a:rPr>
              <a:t>)  по обозначенным 5 направлениям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 Light" pitchFamily="32" charset="0"/>
              </a:rPr>
              <a:t>изучение </a:t>
            </a:r>
            <a:r>
              <a:rPr lang="ru-RU" altLang="ru-RU" sz="2400" b="1" dirty="0">
                <a:latin typeface="Segoe UI Light" pitchFamily="32" charset="0"/>
              </a:rPr>
              <a:t>новых понятий, </a:t>
            </a:r>
            <a:r>
              <a:rPr lang="ru-RU" altLang="ru-RU" sz="2400" dirty="0">
                <a:latin typeface="Segoe UI Light" pitchFamily="32" charset="0"/>
              </a:rPr>
              <a:t>которые связаны с теми, которые изучаются на уроке (расширение содержания</a:t>
            </a:r>
            <a:r>
              <a:rPr lang="ru-RU" altLang="ru-RU" sz="2400" dirty="0" smtClean="0">
                <a:latin typeface="Segoe UI Light" pitchFamily="3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использование </a:t>
            </a:r>
            <a:r>
              <a:rPr lang="ru-RU" altLang="ru-RU" sz="2400" b="1" dirty="0">
                <a:latin typeface="Segoe UI Light" pitchFamily="32" charset="0"/>
              </a:rPr>
              <a:t>комбинированного варианта, </a:t>
            </a:r>
            <a:r>
              <a:rPr lang="ru-RU" altLang="ru-RU" sz="2400" dirty="0">
                <a:latin typeface="Segoe UI Light" pitchFamily="32" charset="0"/>
              </a:rPr>
              <a:t>который предусматривает одновременно и углубление, и расширение содержания образования в ходе реализации программ внеурочной деятельности.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56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4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.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Почему внеурочная 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деятельность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не может 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проводиться в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форме урока?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  <a:p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2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Образовательная организация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Согласно ФГОС, определяет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формы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организации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образовательной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(кроме урока)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чередование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учебной и внеурочной деятельности в рамках реализации ООП</a:t>
            </a:r>
          </a:p>
        </p:txBody>
      </p:sp>
    </p:spTree>
    <p:extLst>
      <p:ext uri="{BB962C8B-B14F-4D97-AF65-F5344CB8AC3E}">
        <p14:creationId xmlns:p14="http://schemas.microsoft.com/office/powerpoint/2010/main" val="2275611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Формы организации </a:t>
            </a:r>
          </a:p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внеурочной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деятельности (начальная школа)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25590" y="1547589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художественные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филологические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хоровые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студии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сетевые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сообщества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школьные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спортивные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клубы и секции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конференции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олимпиады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военно-патриотические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объединения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экскурсии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соревнования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поисковые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научные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исследования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общественно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полезные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практики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другие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формы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добровольной основе в соответствии с выбором участников образовательных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698628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Какой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должна быть структура 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программ курсов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внеурочной деятельности?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44792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4481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448425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97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61385" y="188914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Структура программы курсов внеурочной деятельности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317691"/>
              </p:ext>
            </p:extLst>
          </p:nvPr>
        </p:nvGraphicFramePr>
        <p:xfrm>
          <a:off x="-7474" y="1547589"/>
          <a:ext cx="10037763" cy="5034895"/>
        </p:xfrm>
        <a:graphic>
          <a:graphicData uri="http://schemas.openxmlformats.org/drawingml/2006/table">
            <a:tbl>
              <a:tblPr firstRow="1" bandRow="1"/>
              <a:tblGrid>
                <a:gridCol w="5040541"/>
                <a:gridCol w="4997222"/>
              </a:tblGrid>
              <a:tr h="397702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Вариант 1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Вариант 2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97702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Пояснительная записка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97702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Общая характеристика курса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703625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Личностные и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метапредметные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результаты освоения курса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Результаты освоения курса внеурочной 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09976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Содержание курса внеурочной 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Содержание курса внеурочной деятельности с указанием форм организации и видов 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018639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Тем. планирование с определением основных видов внеурочной деятельности обучающихся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Тематическое планирование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009549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Учебно-методическое и материально-техническое обеспечение курса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151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Где размещаются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программы внеурочной деятельности?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389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Согласно ФЗ «Об образовании в РФ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», рабочие программы – часть ООП</a:t>
            </a: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 рабочих программах учебных предметов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» (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письмо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Минобрнауки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от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28.10.15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№ 08-1786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):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Рабочие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являются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обязательным компонентом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содержательного раздела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ООП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i="1" dirty="0" smtClean="0">
                <a:latin typeface="Segoe UI" pitchFamily="34" charset="0"/>
                <a:cs typeface="Segoe UI" pitchFamily="34" charset="0"/>
              </a:rPr>
              <a:t>Примечание.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Вероятно, в структуре ООП (содержательный раздел) могут находиться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аннотации, краткие характеристики программ.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А их «полный» вариант – в приложении к ООП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34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Почему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урочная 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и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внеурочная деятельность должны быть взаимосвязанными?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84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Нормативные документы по вопросам внеурочной деятельности (начальная школа)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07007" y="1685364"/>
            <a:ext cx="9823574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Приказ </a:t>
            </a:r>
            <a:r>
              <a:rPr lang="ru-RU" altLang="ru-RU" sz="2400" b="1" dirty="0" err="1">
                <a:latin typeface="Segoe UI" pitchFamily="34" charset="0"/>
                <a:cs typeface="Segoe UI" pitchFamily="34" charset="0"/>
              </a:rPr>
              <a:t>Минобнауки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от 6.10. 09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№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373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«Об утверждении и введении в действие ФГОС НОО» (с изм. и дополнениями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Приказ </a:t>
            </a:r>
            <a:r>
              <a:rPr lang="ru-RU" altLang="ru-RU" sz="2400" b="1" dirty="0" err="1">
                <a:latin typeface="Segoe UI" pitchFamily="34" charset="0"/>
                <a:cs typeface="Segoe UI" pitchFamily="34" charset="0"/>
              </a:rPr>
              <a:t>Минобрнауки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от 30.08.13 № 1015 (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ред. от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17.07.15)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«Об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утверждении Порядка организации и осуществления образовательной деятельности по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ООП-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образовательным программам начального общего, основного общего и среднего общего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образования»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Примерная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ООП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начального общего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образования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СанПиН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2.4.2.2821-10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Письмо </a:t>
            </a:r>
            <a:r>
              <a:rPr lang="ru-RU" altLang="ru-RU" sz="2400" b="1" dirty="0" err="1" smtClean="0">
                <a:latin typeface="Segoe UI" pitchFamily="34" charset="0"/>
                <a:cs typeface="Segoe UI" pitchFamily="34" charset="0"/>
              </a:rPr>
              <a:t>Минобрнауки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России от 18 августа 2017 № 09-1672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«Методические рекомендации по уточнению…»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Взаимосвязь содержания урочной и внеурочной деятельности при вариативности форм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Условием данной взаимосвязи выступает необходимость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достижения личностных и </a:t>
            </a:r>
            <a:r>
              <a:rPr lang="ru-RU" altLang="ru-RU" sz="2400" b="1" dirty="0" err="1"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результатов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уроке и во внеурочной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(при реализации учебного плана + предметных результатов)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89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317823"/>
              </p:ext>
            </p:extLst>
          </p:nvPr>
        </p:nvGraphicFramePr>
        <p:xfrm>
          <a:off x="123131" y="477196"/>
          <a:ext cx="9793088" cy="5845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8836"/>
                <a:gridCol w="5154252"/>
              </a:tblGrid>
              <a:tr h="821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Авторы учебников и пособий системы «Перспективная начальная школа»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Авторы программ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курсов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внеурочной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деятельности «Перспективная начальная школа»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9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Н.А. </a:t>
                      </a:r>
                      <a:r>
                        <a:rPr lang="ru-RU" sz="1600" b="1" kern="50" dirty="0" err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Чуракова</a:t>
                      </a:r>
                      <a:r>
                        <a:rPr lang="ru-RU" sz="1600" b="1" kern="5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. Учебники по литературному чтению (</a:t>
                      </a:r>
                      <a:r>
                        <a:rPr lang="ru-RU" sz="1600" b="1" kern="50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1-4 </a:t>
                      </a:r>
                      <a:r>
                        <a:rPr lang="ru-RU" sz="1600" b="1" kern="5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классы).</a:t>
                      </a:r>
                      <a:endParaRPr lang="ru-RU" sz="1600" b="1" kern="50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Н.А.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Чуракова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, Н.М. Лаврова «Музей в твоем классе»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4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О.А. Захарова, Е.П. Юдина. Тетради для самостоятельной работы школьников по математике (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1-4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классы)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О.А. Захарова «Расчетно-конструкторское бюро»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ea typeface="Lucida Sans Unicode"/>
                          <a:cs typeface="Segoe UI" pitchFamily="34" charset="0"/>
                        </a:rPr>
                        <a:t>А.Л. Чекин.</a:t>
                      </a:r>
                      <a:r>
                        <a:rPr lang="ru-RU" sz="1600" b="1" kern="50" baseline="0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ea typeface="Lucida Sans Unicode"/>
                          <a:cs typeface="Segoe UI" pitchFamily="34" charset="0"/>
                        </a:rPr>
                        <a:t> Учебники по математике (1-4 класс)</a:t>
                      </a:r>
                      <a:endParaRPr lang="ru-RU" sz="1600" b="1" kern="50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А.Л. Чекин «За страницами учебника математики»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Е.П. </a:t>
                      </a:r>
                      <a:r>
                        <a:rPr lang="ru-RU" sz="1600" b="1" kern="50" dirty="0" err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Бененсон</a:t>
                      </a:r>
                      <a:r>
                        <a:rPr lang="ru-RU" sz="1600" b="1" kern="5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, А.Г. Паутова. Учебники по информатике и ИКТ (</a:t>
                      </a:r>
                      <a:r>
                        <a:rPr lang="ru-RU" sz="1600" b="1" kern="50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2-4 </a:t>
                      </a:r>
                      <a:r>
                        <a:rPr lang="ru-RU" sz="1600" b="1" kern="50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классы)</a:t>
                      </a:r>
                      <a:endParaRPr lang="ru-RU" sz="1600" b="1" kern="50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А.Г. Паутова «Путешествие в Компьютерную долину»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40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Р.Г.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Чуракова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. Концептуальные основы ПНШ. Методические материалы для учителей (поурочное планирование)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Р.Г. Чуракова «Изучение природы родного края».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В.А. Самкова «Путешествие в мир экологии»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Т.М.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Рагозина и др.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Учебники по технологии (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1-4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классы)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Т.М. Рагозина. «Город мастеров»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3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Р.Г.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Чуракова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, Н.М. Лаврова, С.Н.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Ямшинина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. Итоговые комплексные работы на основе единого текста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Р.Г.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Чуракова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 «Учусь оценивать свои успехи»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С.Н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Ямшинина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 «Ключ и Заря»; «Мы и окружающий мир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  <a:cs typeface="Segoe UI" pitchFamily="34" charset="0"/>
                        </a:rPr>
                        <a:t>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008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Как обеспечить взаимосвязь </a:t>
            </a: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 учебных предметов (курсов) и курсов внеурочной </a:t>
            </a: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деятельности?</a:t>
            </a:r>
            <a:endParaRPr lang="ru-RU" altLang="ru-RU" sz="24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96842"/>
            <a:ext cx="968209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Последовательные шаги: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определить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какой предметной областью учебного плана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соотносится курс внеурочной деятельности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решить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какие задачи данной предметной области могут быть актуальными для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курса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внеурочной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разработать (скорректировать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)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планируемые результаты, содержание курса и тематическое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планирование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61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Почему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необходимо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оценивать полученные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результаты внеурочной деятельности?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50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Направленность внеурочной деятельности на формирование УУД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Речь идет 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личностных и </a:t>
            </a:r>
            <a:r>
              <a:rPr lang="ru-RU" altLang="ru-RU" sz="2400" b="1" dirty="0" err="1"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(регулятивных, познавательных и коммуникативных) результатах.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Указанные планируемые результаты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определяются при 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разработке программ курсов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служат основанием для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отбора содержания,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методов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способов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оценки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достижений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11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87784" y="146284"/>
            <a:ext cx="9749979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Особенности оценки личностных и </a:t>
            </a:r>
            <a:r>
              <a:rPr lang="ru-RU" altLang="ru-RU" sz="2800" b="1" dirty="0" err="1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результатов внеурочной деятельности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1760" y="1409390"/>
            <a:ext cx="976597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Личностные результаты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подлежат итоговой оценке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Оценка </a:t>
            </a:r>
            <a:r>
              <a:rPr lang="ru-RU" altLang="ru-RU" sz="2400" b="1" dirty="0" err="1" smtClean="0"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результатов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– с использованием: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комплексных заданий на основе единого текста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практических задач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проверочных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межпредметных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заданий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Без выставления отметки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(баллы, портфолио, личностные характеристики, описание индивидуального прогресса…).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Могут использоваться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оценочные листы, листы наблюдений, анкетирование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9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Почему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необходимо 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проводить  диагностику предпочтений детей и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родителей?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73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Аргументы в пользу необходимости изучения интересов, потребностей детей и родителей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внеурочка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строится на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интересах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детей,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имеется возможность учитывать потребности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обучающихся 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членов 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семей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предусматривается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добровольность выбора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, активность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самодеятельность детей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психологическая атмосфера на занятиях внеурочной деятельности носит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неформальный, вариативный характер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допускается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переход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учащихся из одной группы 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другую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быстрое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реагирование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изменение родительского и ученического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заказа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29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Опора на опыт внеурочной занятости детей в конкретной школе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Этот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опыт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«естественным образом»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вписываться в жизнедеятельность школьника и может быть формализован в рамках внеурочной деятельности по направлениям, определенным ФГОС. </a:t>
            </a:r>
          </a:p>
        </p:txBody>
      </p:sp>
    </p:spTree>
    <p:extLst>
      <p:ext uri="{BB962C8B-B14F-4D97-AF65-F5344CB8AC3E}">
        <p14:creationId xmlns:p14="http://schemas.microsoft.com/office/powerpoint/2010/main" val="2760222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Изучение потребностей, интересов школьников и их родителей во внеурочной деятельности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Результаты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диагностики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влияют на корректировку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плана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программ курсов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внеурочной деятельности,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эффективность которых связана с такими характеристиками, как: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учет возрастных и индивидуальных особенностей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вариативность содержания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чет планируемых результатов урочной деятельности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00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10693" y="22155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Издательством разработана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модель организации внеурочной деятельности обучающихся 1–4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классов 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4"/>
          <a:srcRect l="45975" t="18769" r="23065" b="21244"/>
          <a:stretch/>
        </p:blipFill>
        <p:spPr bwMode="auto">
          <a:xfrm>
            <a:off x="7344568" y="3683741"/>
            <a:ext cx="2162418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50583" t="62923" r="38586" b="16462"/>
          <a:stretch/>
        </p:blipFill>
        <p:spPr bwMode="auto">
          <a:xfrm>
            <a:off x="8712720" y="2661811"/>
            <a:ext cx="1122057" cy="162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287784" y="4637304"/>
            <a:ext cx="1981572" cy="29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14156" r="7372" b="6715"/>
          <a:stretch>
            <a:fillRect/>
          </a:stretch>
        </p:blipFill>
        <p:spPr bwMode="auto">
          <a:xfrm>
            <a:off x="2592040" y="3948971"/>
            <a:ext cx="2007101" cy="29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3" t="14339" r="7372" b="6532"/>
          <a:stretch>
            <a:fillRect/>
          </a:stretch>
        </p:blipFill>
        <p:spPr bwMode="auto">
          <a:xfrm>
            <a:off x="5041106" y="2627709"/>
            <a:ext cx="2016224" cy="300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44792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4481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448425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55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9"/>
            <a:ext cx="9405938" cy="103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– инструмент оценки успехов обучающихся во внеурочной деятельности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521128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предусматривает оценивание учеником своих достижений, которые он накапливает в школе и за ее пределами.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ходе оформления страниц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обучающиеся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отмечают свои успехи, используя рисунки, фотографии, подписи, схемы.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6"/>
          <a:srcRect l="25490" t="17235" r="38439" b="21042"/>
          <a:stretch/>
        </p:blipFill>
        <p:spPr bwMode="auto">
          <a:xfrm>
            <a:off x="7200552" y="3610553"/>
            <a:ext cx="2232248" cy="2916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43446" t="19840" r="23368" b="21844"/>
          <a:stretch/>
        </p:blipFill>
        <p:spPr bwMode="auto">
          <a:xfrm>
            <a:off x="503808" y="4482889"/>
            <a:ext cx="1535544" cy="2108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8"/>
          <a:srcRect l="41378" t="21416" r="23487" b="17967"/>
          <a:stretch/>
        </p:blipFill>
        <p:spPr bwMode="auto">
          <a:xfrm>
            <a:off x="1439912" y="3922897"/>
            <a:ext cx="1535544" cy="2119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9"/>
          <a:srcRect l="41669" t="22141" r="23487" b="17604"/>
          <a:stretch/>
        </p:blipFill>
        <p:spPr bwMode="auto">
          <a:xfrm>
            <a:off x="2587067" y="3503503"/>
            <a:ext cx="1566625" cy="2033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0"/>
          <a:srcRect l="52993" t="17060" r="8678" b="9800"/>
          <a:stretch/>
        </p:blipFill>
        <p:spPr bwMode="auto">
          <a:xfrm>
            <a:off x="3698471" y="3131765"/>
            <a:ext cx="1459737" cy="203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1"/>
          <a:srcRect l="25170" t="17435" r="37797" b="17836"/>
          <a:stretch/>
        </p:blipFill>
        <p:spPr bwMode="auto">
          <a:xfrm>
            <a:off x="5585176" y="3131764"/>
            <a:ext cx="2238933" cy="2955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561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Программы курсов внеурочной деятельности издательства «Академкнига/Учебник»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3075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621548" y="3874757"/>
            <a:ext cx="2557636" cy="38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14156" r="7372" b="6715"/>
          <a:stretch>
            <a:fillRect/>
          </a:stretch>
        </p:blipFill>
        <p:spPr bwMode="auto">
          <a:xfrm>
            <a:off x="3672160" y="3275781"/>
            <a:ext cx="2581914" cy="38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3" t="14339" r="7372" b="6532"/>
          <a:stretch>
            <a:fillRect/>
          </a:stretch>
        </p:blipFill>
        <p:spPr bwMode="auto">
          <a:xfrm>
            <a:off x="6768504" y="1971403"/>
            <a:ext cx="2520280" cy="375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44792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4481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48425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24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«Музей в твоем классе»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Предусматривается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подготовка ребенка к анализу живописных произведений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(репродукций картин в печатной и электронной форме) в логике музейной педагогики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3419797"/>
            <a:ext cx="4418012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6" y="2843733"/>
            <a:ext cx="3889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210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31825" y="194327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Электронное пособие «Музей в твоём классе» включает: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16660" y="1500884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14 </a:t>
            </a:r>
            <a:r>
              <a:rPr lang="ru-RU" altLang="ru-RU" sz="2000" dirty="0">
                <a:latin typeface="Segoe UI" pitchFamily="34" charset="0"/>
                <a:cs typeface="Segoe UI" pitchFamily="34" charset="0"/>
              </a:rPr>
              <a:t>репродукций картин русских </a:t>
            </a: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художников</a:t>
            </a:r>
            <a:endParaRPr lang="ru-RU" altLang="ru-RU" sz="2000" dirty="0">
              <a:latin typeface="Segoe UI" pitchFamily="34" charset="0"/>
              <a:cs typeface="Segoe UI" pitchFamily="34" charset="0"/>
            </a:endParaRPr>
          </a:p>
          <a:p>
            <a:pPr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10 </a:t>
            </a:r>
            <a:r>
              <a:rPr lang="ru-RU" altLang="ru-RU" sz="2000" dirty="0">
                <a:latin typeface="Segoe UI" pitchFamily="34" charset="0"/>
                <a:cs typeface="Segoe UI" pitchFamily="34" charset="0"/>
              </a:rPr>
              <a:t>работ, которые служат дополнительными источниками </a:t>
            </a: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информации</a:t>
            </a:r>
            <a:endParaRPr lang="ru-RU" altLang="ru-RU" sz="2000" dirty="0">
              <a:latin typeface="Segoe UI" pitchFamily="34" charset="0"/>
              <a:cs typeface="Segoe UI" pitchFamily="34" charset="0"/>
            </a:endParaRPr>
          </a:p>
          <a:p>
            <a:pPr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интерактивные </a:t>
            </a:r>
            <a:r>
              <a:rPr lang="ru-RU" altLang="ru-RU" sz="2000" dirty="0">
                <a:latin typeface="Segoe UI" pitchFamily="34" charset="0"/>
                <a:cs typeface="Segoe UI" pitchFamily="34" charset="0"/>
              </a:rPr>
              <a:t>инструменты (лупа, рамки)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17308" t="20032" r="12436" b="9434"/>
          <a:stretch/>
        </p:blipFill>
        <p:spPr bwMode="auto">
          <a:xfrm>
            <a:off x="4999832" y="2771725"/>
            <a:ext cx="4822766" cy="384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5714" t="25481" r="24809" b="29966"/>
          <a:stretch/>
        </p:blipFill>
        <p:spPr bwMode="auto">
          <a:xfrm>
            <a:off x="359792" y="3347789"/>
            <a:ext cx="4104456" cy="3348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5980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Программы «Ключ и Заря», «Мы и окружающий мир»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96862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Предусматривают проведение занятий младших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школьников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научных клубах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интересам 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9002" t="37750" r="36844" b="30127"/>
          <a:stretch/>
        </p:blipFill>
        <p:spPr bwMode="auto">
          <a:xfrm>
            <a:off x="1511920" y="2800985"/>
            <a:ext cx="6616224" cy="3139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59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«Расчетно-конструкторское бюро»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Решаются задачи изучения,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познания окружающего мира при помощи математических средств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(выполнение расчетов, построение схем, конструирование моделей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Сколько соли в соленой воде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?»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«Что находится внутри Земли?»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Как найти сокровища?»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«Далеко ли до Солнца?»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«Кто строит дома на воде?»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02" y="3059757"/>
            <a:ext cx="135401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535" y="2877144"/>
            <a:ext cx="1301687" cy="173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7" y="4634541"/>
            <a:ext cx="1196779" cy="157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5003973"/>
            <a:ext cx="1185146" cy="157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000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«Путешествие в Компьютерную долину»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Предполагается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создание мини-проектов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помощью информационных технологий, мультимедийных презентаций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4680" t="24840" r="20128" b="14261"/>
          <a:stretch/>
        </p:blipFill>
        <p:spPr bwMode="auto">
          <a:xfrm>
            <a:off x="791840" y="2516685"/>
            <a:ext cx="1947714" cy="2838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6025" t="27084" r="21411" b="16664"/>
          <a:stretch/>
        </p:blipFill>
        <p:spPr bwMode="auto">
          <a:xfrm>
            <a:off x="8148503" y="2987749"/>
            <a:ext cx="1368320" cy="1879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6282" t="27245" r="21282" b="16664"/>
          <a:stretch/>
        </p:blipFill>
        <p:spPr bwMode="auto">
          <a:xfrm>
            <a:off x="7200552" y="3491805"/>
            <a:ext cx="1372131" cy="1863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37724" t="24247" r="29768" b="16054"/>
          <a:stretch/>
        </p:blipFill>
        <p:spPr bwMode="auto">
          <a:xfrm>
            <a:off x="2015976" y="3448373"/>
            <a:ext cx="1931670" cy="2838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36655" t="25084" r="29768" b="15887"/>
          <a:stretch/>
        </p:blipFill>
        <p:spPr bwMode="auto">
          <a:xfrm>
            <a:off x="4002246" y="2532560"/>
            <a:ext cx="1995170" cy="280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0929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«Изучение природы родного края»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Осуществляется формирование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основ практико-ориентированных знаний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об окружающей ребенка природе,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малой Родине.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4743" t="24680" r="21026" b="14741"/>
          <a:stretch/>
        </p:blipFill>
        <p:spPr bwMode="auto">
          <a:xfrm>
            <a:off x="7217777" y="2483693"/>
            <a:ext cx="2160240" cy="3277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3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4" t="14519" r="2725" b="4173"/>
          <a:stretch>
            <a:fillRect/>
          </a:stretch>
        </p:blipFill>
        <p:spPr bwMode="auto">
          <a:xfrm>
            <a:off x="431800" y="3295650"/>
            <a:ext cx="2057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2" t="15063" r="2870" b="3993"/>
          <a:stretch>
            <a:fillRect/>
          </a:stretch>
        </p:blipFill>
        <p:spPr bwMode="auto">
          <a:xfrm>
            <a:off x="2700642" y="2823882"/>
            <a:ext cx="21050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3611" r="2870" b="4720"/>
          <a:stretch>
            <a:fillRect/>
          </a:stretch>
        </p:blipFill>
        <p:spPr bwMode="auto">
          <a:xfrm>
            <a:off x="4999831" y="3775869"/>
            <a:ext cx="19907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3295650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61341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1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«Мы раскрасим целый свет»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Обеспечивается развитие художественно-образного и эмоционально-ценностного восприятия в ходе выполнения заданий интегрированного характера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5384" t="24680" r="21411" b="14902"/>
          <a:stretch/>
        </p:blipFill>
        <p:spPr bwMode="auto">
          <a:xfrm>
            <a:off x="354198" y="2946759"/>
            <a:ext cx="1783977" cy="25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5128" t="25321" r="20897" b="14742"/>
          <a:stretch/>
        </p:blipFill>
        <p:spPr bwMode="auto">
          <a:xfrm>
            <a:off x="2369716" y="2946759"/>
            <a:ext cx="1783977" cy="25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3121" t="22686" r="23341" b="17605"/>
          <a:stretch/>
        </p:blipFill>
        <p:spPr bwMode="auto">
          <a:xfrm>
            <a:off x="4608264" y="2946760"/>
            <a:ext cx="1820515" cy="25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9"/>
          <a:srcRect l="36922" t="24414" r="29901" b="16053"/>
          <a:stretch/>
        </p:blipFill>
        <p:spPr bwMode="auto">
          <a:xfrm>
            <a:off x="6912520" y="2930100"/>
            <a:ext cx="1820514" cy="2609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5324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«Город мастеров»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Выполняются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практико-ориентированные задания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использованием разнообразных инструментов, шаблонов как основы проектной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 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4166" t="25481" r="21411" b="14421"/>
          <a:stretch/>
        </p:blipFill>
        <p:spPr bwMode="auto">
          <a:xfrm>
            <a:off x="641646" y="3491805"/>
            <a:ext cx="2011045" cy="2802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37056" t="25084" r="30169" b="15719"/>
          <a:stretch/>
        </p:blipFill>
        <p:spPr bwMode="auto">
          <a:xfrm>
            <a:off x="3072130" y="2915741"/>
            <a:ext cx="1947545" cy="2814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8"/>
          <a:srcRect l="36387" t="24917" r="29768" b="16053"/>
          <a:stretch/>
        </p:blipFill>
        <p:spPr bwMode="auto">
          <a:xfrm>
            <a:off x="5318492" y="3779044"/>
            <a:ext cx="2011045" cy="280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9"/>
          <a:srcRect l="19799" t="25084" r="46891" b="16221"/>
          <a:stretch/>
        </p:blipFill>
        <p:spPr bwMode="auto">
          <a:xfrm>
            <a:off x="7488582" y="2699717"/>
            <a:ext cx="1979295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2347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Модель включает в себя: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7784" y="1685365"/>
            <a:ext cx="9549953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цели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 задачи, основные положения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реализации внеурочной деятельности в начальной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школе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план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внеурочной деятельности, включающий перечень курсов, формы организации, обязательные направления развития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школьника, кол-во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часов в неделю на освоение каждого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курса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программы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курсов внеурочной деятельности (изданные в 3-х частях) по всем пяти направлениям внеурочной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учебные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издания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внеурочной деятельности для обучающихся, их родителей (законных представителей) и педагогов;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оценочные материалы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для выявления успешности достижения личностных и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результатов</a:t>
            </a:r>
            <a:endParaRPr lang="ru-RU" altLang="ru-RU" sz="2400" b="1" i="1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82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«За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страницами учебника математики»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2685" t="22686" r="23631" b="17968"/>
          <a:stretch/>
        </p:blipFill>
        <p:spPr bwMode="auto">
          <a:xfrm>
            <a:off x="3941880" y="2241309"/>
            <a:ext cx="2115902" cy="3007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9658" t="32866" r="48218" b="27856"/>
          <a:stretch/>
        </p:blipFill>
        <p:spPr bwMode="auto">
          <a:xfrm>
            <a:off x="1511920" y="2264773"/>
            <a:ext cx="2115902" cy="3028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30139" t="33267" r="48218" b="28056"/>
          <a:stretch/>
        </p:blipFill>
        <p:spPr bwMode="auto">
          <a:xfrm>
            <a:off x="6408464" y="2294179"/>
            <a:ext cx="2115902" cy="3010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777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Учусь оценивать свои успехи»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734808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3446" t="19840" r="23368" b="21844"/>
          <a:stretch/>
        </p:blipFill>
        <p:spPr bwMode="auto">
          <a:xfrm>
            <a:off x="417484" y="1835621"/>
            <a:ext cx="198991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41378" t="21416" r="23487" b="17967"/>
          <a:stretch/>
        </p:blipFill>
        <p:spPr bwMode="auto">
          <a:xfrm>
            <a:off x="1643587" y="3750573"/>
            <a:ext cx="1989913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1669" t="22141" r="23487" b="17604"/>
          <a:stretch/>
        </p:blipFill>
        <p:spPr bwMode="auto">
          <a:xfrm>
            <a:off x="3816176" y="3131765"/>
            <a:ext cx="1989913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9"/>
          <a:srcRect l="52993" t="17060" r="8678" b="9800"/>
          <a:stretch/>
        </p:blipFill>
        <p:spPr bwMode="auto">
          <a:xfrm>
            <a:off x="5376069" y="1979637"/>
            <a:ext cx="1989913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0"/>
          <a:srcRect l="51686" t="23593" r="14630" b="17422"/>
          <a:stretch/>
        </p:blipFill>
        <p:spPr bwMode="auto">
          <a:xfrm>
            <a:off x="7632600" y="3716980"/>
            <a:ext cx="2003701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3703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1"/>
            <a:ext cx="9121388" cy="1319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«Школьная олимпиада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 (русский язык, математика, окружающий мир)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59792" y="1685365"/>
            <a:ext cx="9477945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5530" t="21443" r="22086" b="19038"/>
          <a:stretch/>
        </p:blipFill>
        <p:spPr bwMode="auto">
          <a:xfrm>
            <a:off x="589607" y="1831875"/>
            <a:ext cx="1440160" cy="2010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3734" t="25681" r="25138" b="23541"/>
          <a:stretch/>
        </p:blipFill>
        <p:spPr bwMode="auto">
          <a:xfrm>
            <a:off x="1787088" y="3719593"/>
            <a:ext cx="1440160" cy="197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2" y="2532628"/>
            <a:ext cx="1585269" cy="211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6" y="4383411"/>
            <a:ext cx="1560111" cy="208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5049" t="22645" r="23208" b="21844"/>
          <a:stretch/>
        </p:blipFill>
        <p:spPr bwMode="auto">
          <a:xfrm>
            <a:off x="7650186" y="4354286"/>
            <a:ext cx="1440160" cy="203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48" y="4836271"/>
            <a:ext cx="1479008" cy="196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42953" t="24460" r="24802" b="22001"/>
          <a:stretch/>
        </p:blipFill>
        <p:spPr bwMode="auto">
          <a:xfrm>
            <a:off x="4999831" y="2538666"/>
            <a:ext cx="1585269" cy="2109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3"/>
          <a:srcRect l="54521" t="20308" r="4372" b="11538"/>
          <a:stretch/>
        </p:blipFill>
        <p:spPr bwMode="auto">
          <a:xfrm>
            <a:off x="6268565" y="1845092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4"/>
          <a:srcRect l="42583" t="23999" r="23940" b="19385"/>
          <a:stretch/>
        </p:blipFill>
        <p:spPr bwMode="auto">
          <a:xfrm>
            <a:off x="7577631" y="1283366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7235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680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8681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868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8684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85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73100" y="251445"/>
            <a:ext cx="940593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Сайты издательства «Академкнига/Учебник»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akademkniga.ru</a:t>
            </a:r>
            <a:endParaRPr lang="ru-RU" altLang="ru-RU" sz="2800" b="1" dirty="0" smtClean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2" y="1458980"/>
            <a:ext cx="684053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39750" y="5580063"/>
            <a:ext cx="3419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b="1" dirty="0" smtClean="0">
                <a:latin typeface="Segoe UI Light" pitchFamily="32" charset="0"/>
              </a:rPr>
              <a:t> </a:t>
            </a:r>
            <a:endParaRPr lang="ru-RU" altLang="ru-RU" sz="2400" b="1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54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3768" y="323453"/>
            <a:ext cx="989399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en-US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2544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769" t="2885" r="1025" b="3841"/>
          <a:stretch/>
        </p:blipFill>
        <p:spPr bwMode="auto">
          <a:xfrm>
            <a:off x="2015976" y="1524317"/>
            <a:ext cx="6048672" cy="5207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3362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        </a:t>
            </a:r>
            <a:r>
              <a:rPr lang="en-US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a.solomatin@akademkniga.ru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31801" y="4079875"/>
            <a:ext cx="943304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31350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Внеурочная деятельность (определение)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Под внеурочной деятельностью следует понимать образовательную деятельность,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направленную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достижение планируемых результатов освоения ООП </a:t>
            </a: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Внеурочная деятельность –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неотъемлемая и обязательная часть ООП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Она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планируется и организуется с учетом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индивидуальных особенностей и потребностей ребенка, запросов семьи, культурных традиций, особенностей региона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2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Задачи внеурочной деятельности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обеспечить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благоприятную адаптацию ребенка в школе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оптимизировать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учебную нагрузку обучающихся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улучшить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условия для развития ребенка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учесть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возрастные и индивидуальные особенности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обучающихся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39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Каким может быть план внеурочной деятельности?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44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Наличие плана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внеурочной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деятельности – требование ФГОС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Согласно ФГОС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, план внеурочной деятельности: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является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организационным механизмом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реализации ООП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обеспечивает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учет индивидуальных особенностей и потребностей по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определенным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направлениям развития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личности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включает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: направления, формы организации, объем внеурочной деятельности (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до 1350 часов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 четыре года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обучения – в начальной школе)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Организация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самостоятельно разрабатывает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утверждает план внеурочной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Достижение и оценка предметных результатов не предусматривается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958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107429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Модель плана внеурочной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деятельности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39602"/>
              </p:ext>
            </p:extLst>
          </p:nvPr>
        </p:nvGraphicFramePr>
        <p:xfrm>
          <a:off x="143770" y="1570618"/>
          <a:ext cx="9693967" cy="4970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6015"/>
                <a:gridCol w="1714092"/>
                <a:gridCol w="1003172"/>
                <a:gridCol w="1003172"/>
                <a:gridCol w="860586"/>
                <a:gridCol w="1003172"/>
                <a:gridCol w="1003172"/>
                <a:gridCol w="860586"/>
              </a:tblGrid>
              <a:tr h="3440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Курсы внеурочной деятельности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Формы организации внеурочной деятельности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Направления развития школьника, в том числе приоритетные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Часов в неделю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Спорт.-</a:t>
                      </a:r>
                      <a:r>
                        <a:rPr lang="ru-RU" sz="1000" b="1" dirty="0" smtClean="0">
                          <a:effectLst/>
                        </a:rPr>
                        <a:t>оздоровит.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Духов.-</a:t>
                      </a:r>
                      <a:r>
                        <a:rPr lang="ru-RU" sz="1000" b="1" dirty="0" smtClean="0">
                          <a:effectLst/>
                        </a:rPr>
                        <a:t>нравственное.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Социальное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Обще-интеллект.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</a:rPr>
                        <a:t>Общекульт</a:t>
                      </a:r>
                      <a:r>
                        <a:rPr lang="ru-RU" sz="10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Музей в твоем классе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кружок, факультатив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Ключ и Заря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научный</a:t>
                      </a:r>
                      <a:endParaRPr lang="ru-RU" sz="11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клуб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Мы раскрасим целый свет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практические занятия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Учусь оценивать свои успехи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совместная деятельность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Готовлюсь к школьной олимпиаде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курс, факультатив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Расчетно-конструкторское бюро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факультатив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За страницами учебника математики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кружок, факультатив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1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Путешествие в Компьютерную долину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проектная деятельность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Изучение природы родного края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проектная деятельность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9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Мы и окружающий мир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научный клуб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</a:rPr>
                        <a:t>Путешествие в мир экологии</a:t>
                      </a:r>
                      <a:endParaRPr lang="ru-RU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</a:rPr>
                        <a:t>практические занятия</a:t>
                      </a:r>
                      <a:endParaRPr lang="ru-RU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</a:rPr>
                        <a:t>Город мастеров</a:t>
                      </a:r>
                      <a:endParaRPr lang="ru-RU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smtClean="0">
                          <a:effectLst/>
                        </a:rPr>
                        <a:t>творческая мастерская</a:t>
                      </a:r>
                      <a:endParaRPr lang="ru-RU" sz="1400" b="1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7" marR="57037" marT="9102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749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a695443a14c6d865422c4f4a6c0d2795576b28"/>
</p:tagLst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1913</Words>
  <Application>Microsoft Office PowerPoint</Application>
  <PresentationFormat>Произвольный</PresentationFormat>
  <Paragraphs>362</Paragraphs>
  <Slides>45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Galuga</dc:creator>
  <cp:lastModifiedBy>ednachmet</cp:lastModifiedBy>
  <cp:revision>122</cp:revision>
  <dcterms:created xsi:type="dcterms:W3CDTF">2009-04-16T11:32:32Z</dcterms:created>
  <dcterms:modified xsi:type="dcterms:W3CDTF">2017-11-10T09:04:47Z</dcterms:modified>
</cp:coreProperties>
</file>