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7" r:id="rId3"/>
    <p:sldId id="261" r:id="rId4"/>
    <p:sldId id="256" r:id="rId5"/>
    <p:sldId id="258" r:id="rId6"/>
    <p:sldId id="257" r:id="rId7"/>
    <p:sldId id="259" r:id="rId8"/>
    <p:sldId id="260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94624" autoAdjust="0"/>
  </p:normalViewPr>
  <p:slideViewPr>
    <p:cSldViewPr>
      <p:cViewPr varScale="1">
        <p:scale>
          <a:sx n="71" d="100"/>
          <a:sy n="71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E2D02-606D-46D5-B164-A5DED07BE8AC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8E073-A196-4B71-AAC8-3B1522F2F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25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8E073-A196-4B71-AAC8-3B1522F2FDD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8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решения задач с параметрами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8643998" cy="48291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Аналитический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Графический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Координатно-параметрический метод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использованием свойств функций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а) монотонность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б) чётность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-18990" y="116632"/>
                <a:ext cx="9162990" cy="208823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 все значения параметра 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при каждом 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которых уравнение</a:t>
                </a:r>
                <a:br>
                  <a:rPr 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−6)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+6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r>
                  <a:rPr 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имеет единственное решение.</a:t>
                </a: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8990" y="116632"/>
                <a:ext cx="9162990" cy="2088232"/>
              </a:xfrm>
              <a:blipFill rotWithShape="1">
                <a:blip r:embed="rId3"/>
                <a:stretch>
                  <a:fillRect l="-2063" t="-9329" b="-15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0" y="2348880"/>
                <a:ext cx="9036496" cy="46085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 Пусть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−6=</m:t>
                    </m:r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b="0" i="0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обе части уравнения чётны относительно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если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корень уравнения, то и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cs typeface="Times New Roman" panose="02020603050405020304" pitchFamily="18" charset="0"/>
                      </a:rPr>
                      <m:t>−3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корень уравнения.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условию уравнение  имеет единственное решение, следовательно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единственный корень.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Т.е. имеем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latin typeface="Cambria Math"/>
                        <a:cs typeface="Times New Roman" panose="02020603050405020304" pitchFamily="18" charset="0"/>
                      </a:rPr>
                      <m:t>=2</m:t>
                    </m:r>
                    <m:d>
                      <m:dPr>
                        <m:begChr m:val="|"/>
                        <m:endChr m:val="|"/>
                        <m:ctrlP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cs typeface="Times New Roman" panose="02020603050405020304" pitchFamily="18" charset="0"/>
                      </a:rPr>
                      <m:t>−2</m:t>
                    </m:r>
                    <m:d>
                      <m:dPr>
                        <m:begChr m:val="|"/>
                        <m:endChr m:val="|"/>
                        <m:ctrlPr>
                          <a:rPr lang="ru-RU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ru-RU" b="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=0;</m:t>
                    </m:r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=0;    </m:t>
                      </m:r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=±2.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0" y="2348880"/>
                <a:ext cx="9036496" cy="4608512"/>
              </a:xfrm>
              <a:blipFill rotWithShape="1">
                <a:blip r:embed="rId4"/>
                <a:stretch>
                  <a:fillRect l="-1350" t="-1323" r="-2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03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1520" y="188640"/>
                <a:ext cx="8784976" cy="6408712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ru-RU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Проверка: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=0,     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=2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,  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=±2;  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=0.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=±2,       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+4=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…(1)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+4;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lvl="0" indent="0">
                  <a:buNone/>
                </a:pPr>
                <a:endParaRPr lang="en-US" dirty="0" smtClean="0"/>
              </a:p>
              <a:p>
                <a:pPr marL="0" lvl="0" indent="0">
                  <a:buNone/>
                </a:pPr>
                <a:endParaRPr lang="en-US" dirty="0"/>
              </a:p>
              <a:p>
                <a:pPr marL="0" lvl="0" indent="0">
                  <a:buNone/>
                </a:pPr>
                <a:endParaRPr lang="en-US" dirty="0" smtClean="0"/>
              </a:p>
              <a:p>
                <a:pPr marL="0" lvl="0" indent="0">
                  <a:buNone/>
                </a:pPr>
                <a:endParaRPr lang="en-US" dirty="0"/>
              </a:p>
              <a:p>
                <a:pPr marL="0" lv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(1) при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=±2</m:t>
                    </m:r>
                  </m:oMath>
                </a14:m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меет единственный корень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ru-RU" b="0" i="1" smtClean="0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ru-RU" b="0" i="1" smtClean="0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=8</m:t>
                      </m:r>
                    </m:oMath>
                  </m:oMathPara>
                </a14:m>
                <a:endParaRPr lang="en-US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=−2,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lang="en-US" dirty="0" smtClean="0"/>
              </a:p>
              <a:p>
                <a:pPr marL="0" lv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=4,</m:t>
                    </m:r>
                  </m:oMath>
                </a14:m>
                <a:r>
                  <a:rPr lang="ru-RU" dirty="0" smtClean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1520" y="188640"/>
                <a:ext cx="8784976" cy="6408712"/>
              </a:xfrm>
              <a:blipFill rotWithShape="1">
                <a:blip r:embed="rId2"/>
                <a:stretch>
                  <a:fillRect l="-1388" t="-951" b="-26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 flipH="1" flipV="1">
            <a:off x="6696235" y="2060848"/>
            <a:ext cx="36005" cy="367240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6016" y="5085184"/>
            <a:ext cx="4176464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4521091" y="2414913"/>
            <a:ext cx="4104456" cy="1711712"/>
            <a:chOff x="395536" y="2492896"/>
            <a:chExt cx="4104456" cy="171171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619672" y="4204606"/>
              <a:ext cx="19442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2620430"/>
              <a:ext cx="1224136" cy="15841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3563888" y="2492896"/>
              <a:ext cx="936104" cy="171171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Полилиния 20"/>
          <p:cNvSpPr/>
          <p:nvPr/>
        </p:nvSpPr>
        <p:spPr>
          <a:xfrm>
            <a:off x="5719446" y="2236076"/>
            <a:ext cx="1953578" cy="1872208"/>
          </a:xfrm>
          <a:custGeom>
            <a:avLst/>
            <a:gdLst>
              <a:gd name="connsiteX0" fmla="*/ 0 w 559559"/>
              <a:gd name="connsiteY0" fmla="*/ 0 h 1255594"/>
              <a:gd name="connsiteX1" fmla="*/ 286603 w 559559"/>
              <a:gd name="connsiteY1" fmla="*/ 1255594 h 1255594"/>
              <a:gd name="connsiteX2" fmla="*/ 559559 w 559559"/>
              <a:gd name="connsiteY2" fmla="*/ 0 h 1255594"/>
              <a:gd name="connsiteX3" fmla="*/ 559559 w 559559"/>
              <a:gd name="connsiteY3" fmla="*/ 0 h 125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559" h="1255594">
                <a:moveTo>
                  <a:pt x="0" y="0"/>
                </a:moveTo>
                <a:cubicBezTo>
                  <a:pt x="96671" y="627797"/>
                  <a:pt x="193343" y="1255594"/>
                  <a:pt x="286603" y="1255594"/>
                </a:cubicBezTo>
                <a:cubicBezTo>
                  <a:pt x="379863" y="1255594"/>
                  <a:pt x="559559" y="0"/>
                  <a:pt x="559559" y="0"/>
                </a:cubicBezTo>
                <a:lnTo>
                  <a:pt x="559559" y="0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625547" y="4941168"/>
            <a:ext cx="38985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387" y="176846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80111" y="39429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823693" y="1872741"/>
                <a:ext cx="1731500" cy="47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693" y="1872741"/>
                <a:ext cx="1731500" cy="470000"/>
              </a:xfrm>
              <a:prstGeom prst="rect">
                <a:avLst/>
              </a:prstGeom>
              <a:blipFill rotWithShape="1">
                <a:blip r:embed="rId3"/>
                <a:stretch>
                  <a:fillRect b="-129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483768" y="2122402"/>
                <a:ext cx="30584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en-US" sz="2400" b="1" i="1" dirty="0" smtClean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2400" b="1" i="1" dirty="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4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1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122402"/>
                <a:ext cx="305846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84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25" grpId="0"/>
      <p:bldP spid="26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8291264" cy="5976664"/>
          </a:xfr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340768"/>
            <a:ext cx="590465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sz="8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6444" y="2967335"/>
            <a:ext cx="14911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8201" y="4113728"/>
            <a:ext cx="57999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внимание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71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Ответы к тесту</a:t>
            </a:r>
            <a:endParaRPr lang="ru-RU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363272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 smtClean="0"/>
              <a:t>№1 </a:t>
            </a:r>
            <a:r>
              <a:rPr lang="ru-RU" sz="4000" dirty="0" smtClean="0"/>
              <a:t>– другой ответ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             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</a:t>
            </a:r>
            <a:r>
              <a:rPr lang="ru-RU" sz="4000" dirty="0" smtClean="0"/>
              <a:t>№</a:t>
            </a:r>
            <a:r>
              <a:rPr lang="ru-RU" sz="4000" dirty="0" smtClean="0"/>
              <a:t>2  - б</a:t>
            </a:r>
          </a:p>
          <a:p>
            <a:pPr marL="0" indent="0" algn="ctr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             №</a:t>
            </a:r>
            <a:r>
              <a:rPr lang="ru-RU" sz="4000" dirty="0" smtClean="0"/>
              <a:t>3 – а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             №</a:t>
            </a:r>
            <a:r>
              <a:rPr lang="ru-RU" sz="4000" dirty="0" smtClean="0"/>
              <a:t>4 -  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111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85728"/>
            <a:ext cx="8472518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Графический способ решения задач с параметрами</a:t>
            </a:r>
          </a:p>
          <a:p>
            <a:pPr algn="ctr">
              <a:buNone/>
            </a:pP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Картинки по запросу школьные картинки по математи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86190"/>
            <a:ext cx="2286016" cy="2481265"/>
          </a:xfrm>
          <a:prstGeom prst="rect">
            <a:avLst/>
          </a:prstGeom>
          <a:noFill/>
        </p:spPr>
      </p:pic>
      <p:sp>
        <p:nvSpPr>
          <p:cNvPr id="11" name="Полилиния 10"/>
          <p:cNvSpPr/>
          <p:nvPr/>
        </p:nvSpPr>
        <p:spPr>
          <a:xfrm>
            <a:off x="4357686" y="3857628"/>
            <a:ext cx="1064525" cy="1405754"/>
          </a:xfrm>
          <a:custGeom>
            <a:avLst/>
            <a:gdLst>
              <a:gd name="connsiteX0" fmla="*/ 0 w 1064525"/>
              <a:gd name="connsiteY0" fmla="*/ 0 h 1405754"/>
              <a:gd name="connsiteX1" fmla="*/ 573206 w 1064525"/>
              <a:gd name="connsiteY1" fmla="*/ 1405720 h 1405754"/>
              <a:gd name="connsiteX2" fmla="*/ 1064525 w 1064525"/>
              <a:gd name="connsiteY2" fmla="*/ 40944 h 140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525" h="1405754">
                <a:moveTo>
                  <a:pt x="0" y="0"/>
                </a:moveTo>
                <a:cubicBezTo>
                  <a:pt x="197892" y="699448"/>
                  <a:pt x="395785" y="1398896"/>
                  <a:pt x="573206" y="1405720"/>
                </a:cubicBezTo>
                <a:cubicBezTo>
                  <a:pt x="750627" y="1412544"/>
                  <a:pt x="957618" y="404884"/>
                  <a:pt x="1064525" y="4094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3536149" y="5179231"/>
            <a:ext cx="2714644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643306" y="5286388"/>
            <a:ext cx="2714644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72198" y="5143512"/>
            <a:ext cx="381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x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562" y="364331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y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114" y="1730129"/>
            <a:ext cx="4201496" cy="312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79512" y="0"/>
                <a:ext cx="8784976" cy="1955157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ru-RU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№1. Найдите все значения параметра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a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,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/>
                </a:r>
                <a:br>
                  <a:rPr lang="en-US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</a:br>
                <a:r>
                  <a:rPr lang="ru-RU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при каждом из которых уравнение </a:t>
                </a:r>
                <a:r>
                  <a:rPr lang="en-US" sz="3200" b="1" i="1" dirty="0" smtClean="0">
                    <a:solidFill>
                      <a:srgbClr val="C00000"/>
                    </a:solidFill>
                    <a:latin typeface="Cambria Math"/>
                    <a:ea typeface="Gulim" panose="020B0600000101010101" pitchFamily="34" charset="-127"/>
                  </a:rPr>
                  <a:t/>
                </a:r>
                <a:br>
                  <a:rPr lang="en-US" sz="3200" b="1" i="1" dirty="0" smtClean="0">
                    <a:solidFill>
                      <a:srgbClr val="C00000"/>
                    </a:solidFill>
                    <a:latin typeface="Cambria Math"/>
                    <a:ea typeface="Gulim" panose="020B0600000101010101" pitchFamily="34" charset="-127"/>
                  </a:rPr>
                </a:b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Gulim" panose="020B0600000101010101" pitchFamily="34" charset="-127"/>
                      </a:rPr>
                      <m:t>𝟗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Gulim" panose="020B0600000101010101" pitchFamily="34" charset="-127"/>
                      </a:rPr>
                      <m:t>𝒂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Gulim" panose="020B0600000101010101" pitchFamily="34" charset="-127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/>
                            <a:ea typeface="Gulim" panose="020B0600000101010101" pitchFamily="34" charset="-127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/>
                            <a:ea typeface="Gulim" panose="020B0600000101010101" pitchFamily="34" charset="-127"/>
                          </a:rPr>
                          <m:t>𝟏𝟓</m:t>
                        </m:r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/>
                            <a:ea typeface="Gulim" panose="020B0600000101010101" pitchFamily="34" charset="-127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/>
                            <a:ea typeface="Gulim" panose="020B0600000101010101" pitchFamily="34" charset="-127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/>
                            <a:ea typeface="Gulim" panose="020B0600000101010101" pitchFamily="34" charset="-127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/>
                            <a:ea typeface="Gulim" panose="020B0600000101010101" pitchFamily="34" charset="-127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=ax+4 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имеет ровно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/>
                </a:r>
                <a:br>
                  <a:rPr lang="en-US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</a:br>
                <a:r>
                  <a:rPr lang="ru-RU" sz="32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два решения.</a:t>
                </a:r>
                <a:endParaRPr lang="ru-RU" sz="3200" b="1" dirty="0">
                  <a:solidFill>
                    <a:srgbClr val="C00000"/>
                  </a:solidFill>
                  <a:latin typeface="Gulim" panose="020B0600000101010101" pitchFamily="34" charset="-127"/>
                  <a:ea typeface="Gulim" panose="020B0600000101010101" pitchFamily="34" charset="-127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79512" y="0"/>
                <a:ext cx="8784976" cy="1955157"/>
              </a:xfrm>
              <a:blipFill rotWithShape="1">
                <a:blip r:embed="rId3"/>
                <a:stretch>
                  <a:fillRect l="-1456" t="-3738" b="-93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988840"/>
                <a:ext cx="9144000" cy="4869160"/>
              </a:xfrm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ru-RU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𝟏𝟓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𝒂𝒙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𝟗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𝒂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𝟒</m:t>
                    </m:r>
                  </m:oMath>
                </a14:m>
                <a:endParaRPr lang="en-US" sz="2400" b="1" i="1" dirty="0" smtClean="0">
                  <a:solidFill>
                    <a:schemeClr val="tx1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𝒚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𝟏𝟓</m:t>
                                  </m:r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4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sz="24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𝒚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𝟗</m:t>
                                  </m:r>
                                </m:e>
                              </m:d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𝟏𝟔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𝒚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𝟗</m:t>
                                  </m:r>
                                </m:e>
                              </m:d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ru-RU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Прямая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𝒂</m:t>
                    </m:r>
                    <m:d>
                      <m:d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𝟗</m:t>
                        </m:r>
                      </m:e>
                    </m:d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𝟒</m:t>
                    </m:r>
                  </m:oMath>
                </a14:m>
                <a:endParaRPr lang="ru-RU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r>
                  <a:rPr lang="ru-RU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роходит через точку (-3; 0).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−3−9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ru-RU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 тогда </m:t>
                      </m:r>
                    </m:oMath>
                  </m:oMathPara>
                </a14:m>
                <a:endParaRPr lang="ru-RU" sz="28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/>
                <a:r>
                  <a:rPr lang="ru-RU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при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∊(0; </m:t>
                    </m:r>
                    <m:d>
                      <m:dPr>
                        <m:begChr m:val=""/>
                        <m:endChr m:val="]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988840"/>
                <a:ext cx="9144000" cy="4869160"/>
              </a:xfrm>
              <a:blipFill rotWithShape="1">
                <a:blip r:embed="rId4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9" name="Прямая соединительная линия 1068"/>
          <p:cNvCxnSpPr/>
          <p:nvPr/>
        </p:nvCxnSpPr>
        <p:spPr>
          <a:xfrm>
            <a:off x="3779912" y="38610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Прямая соединительная линия 1072"/>
          <p:cNvCxnSpPr/>
          <p:nvPr/>
        </p:nvCxnSpPr>
        <p:spPr>
          <a:xfrm>
            <a:off x="5364088" y="38610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5796136" y="1867795"/>
            <a:ext cx="0" cy="499020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89096" y="4332389"/>
            <a:ext cx="551795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24328" y="43651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9434" y="42647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52355" y="4332389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954" y="1679755"/>
            <a:ext cx="770046" cy="1552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8604697" y="32113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8788095" y="2636912"/>
            <a:ext cx="60631" cy="178386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796566" y="2768779"/>
            <a:ext cx="5364088" cy="0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Прямая соединительная линия 1049"/>
          <p:cNvCxnSpPr/>
          <p:nvPr/>
        </p:nvCxnSpPr>
        <p:spPr>
          <a:xfrm flipV="1">
            <a:off x="6274862" y="2476712"/>
            <a:ext cx="2761634" cy="426465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 flipH="1">
            <a:off x="4200691" y="2626893"/>
            <a:ext cx="4795672" cy="303648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Прямая соединительная линия 1062"/>
          <p:cNvCxnSpPr/>
          <p:nvPr/>
        </p:nvCxnSpPr>
        <p:spPr>
          <a:xfrm flipV="1">
            <a:off x="3675212" y="2636912"/>
            <a:ext cx="5468788" cy="20302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flipH="1">
            <a:off x="5388826" y="1626905"/>
            <a:ext cx="314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48726" y="4253947"/>
            <a:ext cx="295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2948" y="2265669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=4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6876" y="42539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1046" y="42454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8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12" grpId="0"/>
      <p:bldP spid="13" grpId="0"/>
      <p:bldP spid="4" grpId="0"/>
      <p:bldP spid="6" grpId="0"/>
      <p:bldP spid="11" grpId="0"/>
      <p:bldP spid="1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719572" y="4828800"/>
            <a:ext cx="792088" cy="83244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928992" cy="381642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Координатно-параметрический метод решения задач с параметрами</a:t>
            </a:r>
            <a:endParaRPr lang="ru-RU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115616" y="3933056"/>
            <a:ext cx="0" cy="216024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23528" y="5301208"/>
            <a:ext cx="216024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899592" y="4765884"/>
            <a:ext cx="1224136" cy="13681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860032" y="4293096"/>
            <a:ext cx="0" cy="20882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851920" y="5449960"/>
            <a:ext cx="21602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олилиния 18"/>
          <p:cNvSpPr/>
          <p:nvPr/>
        </p:nvSpPr>
        <p:spPr>
          <a:xfrm rot="10800000">
            <a:off x="3851919" y="5545541"/>
            <a:ext cx="974189" cy="928048"/>
          </a:xfrm>
          <a:custGeom>
            <a:avLst/>
            <a:gdLst>
              <a:gd name="connsiteX0" fmla="*/ 0 w 1378424"/>
              <a:gd name="connsiteY0" fmla="*/ 0 h 928048"/>
              <a:gd name="connsiteX1" fmla="*/ 272955 w 1378424"/>
              <a:gd name="connsiteY1" fmla="*/ 668741 h 928048"/>
              <a:gd name="connsiteX2" fmla="*/ 1378424 w 1378424"/>
              <a:gd name="connsiteY2" fmla="*/ 928048 h 9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8424" h="928048">
                <a:moveTo>
                  <a:pt x="0" y="0"/>
                </a:moveTo>
                <a:cubicBezTo>
                  <a:pt x="21609" y="257033"/>
                  <a:pt x="43218" y="514066"/>
                  <a:pt x="272955" y="668741"/>
                </a:cubicBezTo>
                <a:cubicBezTo>
                  <a:pt x="502692" y="823416"/>
                  <a:pt x="1023582" y="884830"/>
                  <a:pt x="1378424" y="928048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932040" y="4437112"/>
            <a:ext cx="974189" cy="928048"/>
          </a:xfrm>
          <a:custGeom>
            <a:avLst/>
            <a:gdLst>
              <a:gd name="connsiteX0" fmla="*/ 0 w 1378424"/>
              <a:gd name="connsiteY0" fmla="*/ 0 h 928048"/>
              <a:gd name="connsiteX1" fmla="*/ 272955 w 1378424"/>
              <a:gd name="connsiteY1" fmla="*/ 668741 h 928048"/>
              <a:gd name="connsiteX2" fmla="*/ 1378424 w 1378424"/>
              <a:gd name="connsiteY2" fmla="*/ 928048 h 9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8424" h="928048">
                <a:moveTo>
                  <a:pt x="0" y="0"/>
                </a:moveTo>
                <a:cubicBezTo>
                  <a:pt x="21609" y="257033"/>
                  <a:pt x="43218" y="514066"/>
                  <a:pt x="272955" y="668741"/>
                </a:cubicBezTo>
                <a:cubicBezTo>
                  <a:pt x="502692" y="823416"/>
                  <a:pt x="1023582" y="884830"/>
                  <a:pt x="1378424" y="928048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7884368" y="4077072"/>
            <a:ext cx="0" cy="205696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804248" y="5449960"/>
            <a:ext cx="2232248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7315200" y="4490113"/>
            <a:ext cx="1064525" cy="1405754"/>
          </a:xfrm>
          <a:custGeom>
            <a:avLst/>
            <a:gdLst>
              <a:gd name="connsiteX0" fmla="*/ 0 w 1064525"/>
              <a:gd name="connsiteY0" fmla="*/ 0 h 1405754"/>
              <a:gd name="connsiteX1" fmla="*/ 573206 w 1064525"/>
              <a:gd name="connsiteY1" fmla="*/ 1405720 h 1405754"/>
              <a:gd name="connsiteX2" fmla="*/ 1064525 w 1064525"/>
              <a:gd name="connsiteY2" fmla="*/ 40944 h 140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525" h="1405754">
                <a:moveTo>
                  <a:pt x="0" y="0"/>
                </a:moveTo>
                <a:cubicBezTo>
                  <a:pt x="197892" y="699448"/>
                  <a:pt x="395785" y="1398896"/>
                  <a:pt x="573206" y="1405720"/>
                </a:cubicBezTo>
                <a:cubicBezTo>
                  <a:pt x="750627" y="1412544"/>
                  <a:pt x="957618" y="404884"/>
                  <a:pt x="1064525" y="4094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14348" y="3857628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x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5643570" y="535782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4214818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x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flipH="1">
            <a:off x="7572396" y="4071942"/>
            <a:ext cx="285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x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1670" y="5214950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501090" y="5357826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9252520" cy="16288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ru-RU" sz="29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№2. </a:t>
                </a:r>
                <a:r>
                  <a:rPr lang="ru-RU" sz="2900" b="1" dirty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Найдите все значения параметра </a:t>
                </a:r>
                <a:r>
                  <a:rPr lang="en-US" sz="2900" b="1" dirty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a</a:t>
                </a:r>
                <a:r>
                  <a:rPr lang="ru-RU" sz="2900" b="1" dirty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, </a:t>
                </a:r>
                <a:r>
                  <a:rPr lang="ru-RU" sz="29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при </a:t>
                </a:r>
                <a:r>
                  <a:rPr lang="ru-RU" sz="2900" b="1" dirty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каждом из </a:t>
                </a:r>
                <a:r>
                  <a:rPr lang="ru-RU" sz="29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которых система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900" b="1" i="1" smtClean="0">
                            <a:solidFill>
                              <a:srgbClr val="C00000"/>
                            </a:solidFill>
                            <a:latin typeface="Cambria Math"/>
                            <a:ea typeface="Gulim" panose="020B0600000101010101" pitchFamily="34" charset="-127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ru-RU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</m:ctrlPr>
                              </m:sSupPr>
                              <m:e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</m:ctrlPr>
                              </m:dPr>
                              <m:e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𝟖</m:t>
                                </m:r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𝒂</m:t>
                                </m:r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+</m:t>
                                </m:r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𝟒</m:t>
                                </m:r>
                              </m:e>
                            </m:d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𝒙</m:t>
                            </m:r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+</m:t>
                            </m:r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𝟕</m:t>
                            </m:r>
                            <m:sSup>
                              <m:sSupPr>
                                <m:ctrlP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</m:ctrlPr>
                              </m:sSupPr>
                              <m:e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+</m:t>
                            </m:r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𝟒</m:t>
                            </m:r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𝒂</m:t>
                            </m:r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&lt;</m:t>
                            </m:r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</m:ctrlPr>
                              </m:sSupPr>
                              <m:e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</m:ctrlPr>
                              </m:sSupPr>
                              <m:e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29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Gulim" panose="020B0600000101010101" pitchFamily="34" charset="-127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=</m:t>
                            </m:r>
                            <m:r>
                              <a:rPr lang="en-US" sz="29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Gulim" panose="020B0600000101010101" pitchFamily="34" charset="-127"/>
                              </a:rPr>
                              <m:t>𝟏𝟔</m:t>
                            </m:r>
                          </m:e>
                        </m:eqArr>
                        <m:r>
                          <a:rPr lang="en-US" sz="2900" b="1" i="1" smtClean="0">
                            <a:solidFill>
                              <a:srgbClr val="C00000"/>
                            </a:solidFill>
                            <a:latin typeface="Cambria Math"/>
                            <a:ea typeface="Gulim" panose="020B0600000101010101" pitchFamily="34" charset="-127"/>
                          </a:rPr>
                          <m:t>  </m:t>
                        </m:r>
                      </m:e>
                    </m:d>
                  </m:oMath>
                </a14:m>
                <a:r>
                  <a:rPr lang="ru-RU" sz="29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имеет решения</a:t>
                </a:r>
                <a:r>
                  <a:rPr lang="en-US" sz="29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.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9252520" cy="1628800"/>
              </a:xfrm>
              <a:blipFill rotWithShape="1">
                <a:blip r:embed="rId2"/>
                <a:stretch>
                  <a:fillRect l="-1120" t="-4494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7504" y="1468634"/>
                <a:ext cx="9036496" cy="5301208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ru-RU" dirty="0" smtClean="0"/>
                  <a:t>Решение:</a:t>
                </a:r>
                <a:endParaRPr lang="en-US" dirty="0" smtClean="0"/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+7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,  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=−7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−4.</m:t>
                      </m:r>
                    </m:oMath>
                  </m:oMathPara>
                </a14:m>
                <a:endParaRPr lang="en-US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)∪(0;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dirty="0" smtClean="0"/>
              </a:p>
              <a:p>
                <a:pPr marL="0" lv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Найдём координаты точек</a:t>
                </a:r>
              </a:p>
              <a:p>
                <a:pPr marL="0" lv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</a:t>
                </a: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=−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=16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ru-RU" sz="2400" b="0" i="0" smtClean="0">
                        <a:latin typeface="Cambria Math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0), C(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0)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=−7</m:t>
                            </m:r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−4,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sz="24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=16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B(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−1,12</m:t>
                    </m:r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 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∈(−2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ru-RU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0)∪(0</m:t>
                    </m:r>
                    <m:r>
                      <a:rPr lang="ru-RU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2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7504" y="1468634"/>
                <a:ext cx="9036496" cy="5301208"/>
              </a:xfrm>
              <a:blipFill rotWithShape="1">
                <a:blip r:embed="rId3"/>
                <a:stretch>
                  <a:fillRect l="-1417" t="-1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Овал 30"/>
          <p:cNvSpPr/>
          <p:nvPr/>
        </p:nvSpPr>
        <p:spPr>
          <a:xfrm>
            <a:off x="5640019" y="2606974"/>
            <a:ext cx="2448272" cy="243062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969874" y="1726816"/>
            <a:ext cx="1296144" cy="4680520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55681" y="2132856"/>
            <a:ext cx="3276759" cy="3456384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6864155" y="1726816"/>
            <a:ext cx="0" cy="4536504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940424" y="3861048"/>
            <a:ext cx="4104456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5986079" y="2924944"/>
            <a:ext cx="23591" cy="93610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228184" y="2780928"/>
            <a:ext cx="0" cy="10801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1" idx="5"/>
          </p:cNvCxnSpPr>
          <p:nvPr/>
        </p:nvCxnSpPr>
        <p:spPr>
          <a:xfrm flipV="1">
            <a:off x="7729750" y="3822284"/>
            <a:ext cx="0" cy="85935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70055" y="376015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28" y="3857628"/>
            <a:ext cx="348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1571612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x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3259" y="376015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6008" y="349803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31657" y="5127575"/>
            <a:ext cx="830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x=-a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9924" y="6215082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x=-7a-4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9830596">
            <a:off x="6485732" y="3325637"/>
            <a:ext cx="1560572" cy="3078818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8987965">
            <a:off x="5604410" y="1810733"/>
            <a:ext cx="763338" cy="1592482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3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1" grpId="0" animBg="1"/>
      <p:bldP spid="39" grpId="0"/>
      <p:bldP spid="4" grpId="0"/>
      <p:bldP spid="5" grpId="0"/>
      <p:bldP spid="10" grpId="0"/>
      <p:bldP spid="12" grpId="0"/>
      <p:bldP spid="20" grpId="0"/>
      <p:bldP spid="21" grpId="0"/>
      <p:bldP spid="27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891480"/>
            <a:ext cx="9036496" cy="7355906"/>
          </a:xfrm>
        </p:spPr>
        <p:txBody>
          <a:bodyPr/>
          <a:lstStyle/>
          <a:p>
            <a: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6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 с </a:t>
            </a:r>
            <a: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параметрами, используя монотонность функции.</a:t>
            </a:r>
            <a:b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2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-315416"/>
                <a:ext cx="9144000" cy="2016224"/>
              </a:xfrm>
            </p:spPr>
            <p:txBody>
              <a:bodyPr>
                <a:normAutofit/>
              </a:bodyPr>
              <a:lstStyle/>
              <a:p>
                <a:pPr lvl="0" algn="l">
                  <a:spcBef>
                    <a:spcPct val="20000"/>
                  </a:spcBef>
                </a:pPr>
                <a:r>
                  <a:rPr lang="ru-RU" sz="28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Найдите все значения параметра </a:t>
                </a:r>
                <a:r>
                  <a:rPr lang="en-US" sz="2800" b="1" dirty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a</a:t>
                </a:r>
                <a:r>
                  <a:rPr lang="ru-RU" sz="2800" b="1" dirty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, </a:t>
                </a:r>
                <a:r>
                  <a:rPr lang="ru-RU" sz="28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прикаждом </a:t>
                </a:r>
                <a:r>
                  <a:rPr lang="ru-RU" sz="2800" b="1" dirty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из которых </a:t>
                </a:r>
                <a:r>
                  <a:rPr lang="ru-RU" sz="2800" b="1" dirty="0" smtClean="0">
                    <a:solidFill>
                      <a:srgbClr val="C0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данное уравнение имеет ровно три решения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  </m:t>
                        </m:r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10</m:t>
                        </m:r>
                      </m:sup>
                    </m:sSup>
                    <m:r>
                      <a:rPr lang="ru-RU" sz="3200" i="1">
                        <a:solidFill>
                          <a:srgbClr val="C00000"/>
                        </a:solidFill>
                        <a:latin typeface="Cambria Math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lang="ru-RU" sz="3200" i="1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ru-RU" sz="3200" i="1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𝑎</m:t>
                        </m:r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−2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200" i="1">
                                <a:solidFill>
                                  <a:srgbClr val="C00000"/>
                                </a:solidFill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rgbClr val="C00000"/>
                                </a:solidFill>
                                <a:latin typeface="Cambria Math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  <m:r>
                          <a:rPr lang="ru-RU" sz="3200" i="1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32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dirty="0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lang="ru-RU" sz="3200" i="1" dirty="0">
                        <a:solidFill>
                          <a:srgbClr val="C00000"/>
                        </a:solidFill>
                        <a:latin typeface="Cambria Math"/>
                        <a:ea typeface="+mn-ea"/>
                        <a:cs typeface="+mn-cs"/>
                      </a:rPr>
                      <m:t>−2</m:t>
                    </m:r>
                    <m:d>
                      <m:dPr>
                        <m:begChr m:val="|"/>
                        <m:endChr m:val="|"/>
                        <m:ctrlPr>
                          <a:rPr lang="ru-RU" sz="3200" i="1" dirty="0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srgbClr val="C00000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e>
                    </m:d>
                    <m:r>
                      <a:rPr lang="ru-RU" sz="3200" i="1" dirty="0">
                        <a:solidFill>
                          <a:srgbClr val="C00000"/>
                        </a:solidFill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lang="en-US" sz="3200" i="1" dirty="0">
                        <a:solidFill>
                          <a:srgbClr val="C00000"/>
                        </a:solidFill>
                        <a:latin typeface="Cambria Math"/>
                        <a:ea typeface="+mn-ea"/>
                        <a:cs typeface="+mn-cs"/>
                      </a:rPr>
                      <m:t>𝑎</m:t>
                    </m:r>
                    <m:r>
                      <a:rPr lang="en-US" sz="3200" i="1" dirty="0">
                        <a:solidFill>
                          <a:srgbClr val="C00000"/>
                        </a:solidFill>
                        <a:latin typeface="Cambria Math"/>
                        <a:ea typeface="+mn-ea"/>
                        <a:cs typeface="+mn-cs"/>
                      </a:rPr>
                      <m:t>=0</m:t>
                    </m:r>
                  </m:oMath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-315416"/>
                <a:ext cx="9144000" cy="2016224"/>
              </a:xfrm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-16755" y="1340768"/>
                <a:ext cx="9252520" cy="568863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ru-RU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sz="32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3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/>
                      </a:rPr>
                      <m:t>=</m:t>
                    </m:r>
                    <m:r>
                      <a:rPr lang="ru-RU" sz="3200" b="0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−2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ru-RU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−2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ru-RU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ru-RU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;</m:t>
                    </m:r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ru-RU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ru-RU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−2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ru-RU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  </m:t>
                        </m:r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возрастающая.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Из того, что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d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(−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32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⇒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т.е.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32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3200" i="1" dirty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ru-RU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−2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ru-RU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3200" i="1" dirty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sz="3200" i="1" dirty="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ru-RU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 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имеет три решения, если</a:t>
                </a: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3200" b="0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ru-RU" sz="32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где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0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≥0</m:t>
                    </m:r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32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=1−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1−</m:t>
                    </m:r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1,2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=1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=1+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rad>
                    <m:r>
                      <a:rPr lang="en-US" sz="32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0 </m:t>
                    </m:r>
                    <m:r>
                      <a:rPr lang="ru-RU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при 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0" indent="0"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  <a:cs typeface="Times New Roman" panose="02020603050405020304" pitchFamily="18" charset="0"/>
                      </a:rPr>
                      <m:t>1−</m:t>
                    </m:r>
                    <m:rad>
                      <m:radPr>
                        <m:degHide m:val="on"/>
                        <m:ctrlP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en-US" sz="32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rad>
                    <m:r>
                      <a:rPr lang="en-US" sz="32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≤0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при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≥0</m:t>
                    </m:r>
                    <m:r>
                      <a:rPr lang="ru-RU" sz="32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["/>
                        <m:endChr m:val=""/>
                        <m:ctrlP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32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;</m:t>
                    </m:r>
                    <m:d>
                      <m:dPr>
                        <m:begChr m:val=""/>
                        <m:ctrlP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-16755" y="1340768"/>
                <a:ext cx="9252520" cy="5688632"/>
              </a:xfrm>
              <a:blipFill rotWithShape="1">
                <a:blip r:embed="rId3"/>
                <a:stretch>
                  <a:fillRect l="-1647" t="-2251" r="-1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33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-1357370"/>
                <a:ext cx="8892480" cy="8215370"/>
              </a:xfrm>
              <a:ln>
                <a:solidFill>
                  <a:schemeClr val="bg1"/>
                </a:solidFill>
              </a:ln>
            </p:spPr>
            <p:txBody>
              <a:bodyPr>
                <a:normAutofit/>
              </a:bodyPr>
              <a:lstStyle/>
              <a:p>
                <a:pPr/>
                <a:r>
                  <a:rPr lang="ru-RU" sz="6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 задач с параметрами, используя чётность функции.</a:t>
                </a:r>
                <a:r>
                  <a:rPr lang="en-US" sz="6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6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5400" b="0" i="1" smtClean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5400" b="0" i="1" smtClean="0">
                              <a:solidFill>
                                <a:srgbClr val="0070C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r>
                  <a:rPr lang="en-US" sz="6600" dirty="0" smtClean="0">
                    <a:solidFill>
                      <a:srgbClr val="0070C0"/>
                    </a:solidFill>
                  </a:rPr>
                  <a:t/>
                </a:r>
                <a:br>
                  <a:rPr lang="en-US" sz="6600" dirty="0" smtClean="0">
                    <a:solidFill>
                      <a:srgbClr val="0070C0"/>
                    </a:solidFill>
                  </a:rPr>
                </a:br>
                <a:r>
                  <a:rPr lang="en-US" sz="6600" dirty="0" smtClean="0">
                    <a:solidFill>
                      <a:srgbClr val="0070C0"/>
                    </a:solidFill>
                  </a:rPr>
                  <a:t/>
                </a:r>
                <a:br>
                  <a:rPr lang="en-US" sz="6600" dirty="0" smtClean="0">
                    <a:solidFill>
                      <a:srgbClr val="0070C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5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5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5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-1357370"/>
                <a:ext cx="8892480" cy="8215370"/>
              </a:xfrm>
              <a:blipFill rotWithShape="1">
                <a:blip r:embed="rId2"/>
                <a:stretch>
                  <a:fillRect l="-4312" r="-657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/>
          <p:cNvCxnSpPr/>
          <p:nvPr/>
        </p:nvCxnSpPr>
        <p:spPr>
          <a:xfrm flipV="1">
            <a:off x="7236295" y="2946943"/>
            <a:ext cx="0" cy="165618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372200" y="3895943"/>
            <a:ext cx="1728192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236296" y="4765435"/>
            <a:ext cx="0" cy="165618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372200" y="5625244"/>
            <a:ext cx="1728192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6650856" y="3068960"/>
            <a:ext cx="1073224" cy="1195939"/>
          </a:xfrm>
          <a:custGeom>
            <a:avLst/>
            <a:gdLst>
              <a:gd name="connsiteX0" fmla="*/ 0 w 417075"/>
              <a:gd name="connsiteY0" fmla="*/ 66108 h 721246"/>
              <a:gd name="connsiteX1" fmla="*/ 218364 w 417075"/>
              <a:gd name="connsiteY1" fmla="*/ 721200 h 721246"/>
              <a:gd name="connsiteX2" fmla="*/ 409433 w 417075"/>
              <a:gd name="connsiteY2" fmla="*/ 38812 h 721246"/>
              <a:gd name="connsiteX3" fmla="*/ 382137 w 417075"/>
              <a:gd name="connsiteY3" fmla="*/ 79755 h 721246"/>
              <a:gd name="connsiteX4" fmla="*/ 382137 w 417075"/>
              <a:gd name="connsiteY4" fmla="*/ 79755 h 721246"/>
              <a:gd name="connsiteX5" fmla="*/ 382137 w 417075"/>
              <a:gd name="connsiteY5" fmla="*/ 79755 h 72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075" h="721246">
                <a:moveTo>
                  <a:pt x="0" y="66108"/>
                </a:moveTo>
                <a:cubicBezTo>
                  <a:pt x="75062" y="395928"/>
                  <a:pt x="150125" y="725749"/>
                  <a:pt x="218364" y="721200"/>
                </a:cubicBezTo>
                <a:cubicBezTo>
                  <a:pt x="286603" y="716651"/>
                  <a:pt x="382138" y="145719"/>
                  <a:pt x="409433" y="38812"/>
                </a:cubicBezTo>
                <a:cubicBezTo>
                  <a:pt x="436728" y="-68095"/>
                  <a:pt x="382137" y="79755"/>
                  <a:pt x="382137" y="79755"/>
                </a:cubicBezTo>
                <a:lnTo>
                  <a:pt x="382137" y="79755"/>
                </a:lnTo>
                <a:lnTo>
                  <a:pt x="382137" y="79755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6892527" y="4702002"/>
            <a:ext cx="687537" cy="1719617"/>
          </a:xfrm>
          <a:custGeom>
            <a:avLst/>
            <a:gdLst>
              <a:gd name="connsiteX0" fmla="*/ 660550 w 687537"/>
              <a:gd name="connsiteY0" fmla="*/ 0 h 1719617"/>
              <a:gd name="connsiteX1" fmla="*/ 619607 w 687537"/>
              <a:gd name="connsiteY1" fmla="*/ 723331 h 1719617"/>
              <a:gd name="connsiteX2" fmla="*/ 73697 w 687537"/>
              <a:gd name="connsiteY2" fmla="*/ 1078173 h 1719617"/>
              <a:gd name="connsiteX3" fmla="*/ 5458 w 687537"/>
              <a:gd name="connsiteY3" fmla="*/ 1719617 h 1719617"/>
              <a:gd name="connsiteX4" fmla="*/ 5458 w 687537"/>
              <a:gd name="connsiteY4" fmla="*/ 1719617 h 171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7537" h="1719617">
                <a:moveTo>
                  <a:pt x="660550" y="0"/>
                </a:moveTo>
                <a:cubicBezTo>
                  <a:pt x="688983" y="271818"/>
                  <a:pt x="717416" y="543636"/>
                  <a:pt x="619607" y="723331"/>
                </a:cubicBezTo>
                <a:cubicBezTo>
                  <a:pt x="521798" y="903026"/>
                  <a:pt x="176055" y="912125"/>
                  <a:pt x="73697" y="1078173"/>
                </a:cubicBezTo>
                <a:cubicBezTo>
                  <a:pt x="-28661" y="1244221"/>
                  <a:pt x="5458" y="1719617"/>
                  <a:pt x="5458" y="1719617"/>
                </a:cubicBezTo>
                <a:lnTo>
                  <a:pt x="5458" y="1719617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972</Words>
  <Application>Microsoft Office PowerPoint</Application>
  <PresentationFormat>Экран (4:3)</PresentationFormat>
  <Paragraphs>100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Методы решения задач с параметрами</vt:lpstr>
      <vt:lpstr>Ответы к тесту</vt:lpstr>
      <vt:lpstr>Презентация PowerPoint</vt:lpstr>
      <vt:lpstr>№1. Найдите все значения параметра a,  при каждом из которых уравнение  9a+√(15+2x-x^2 )=ax+4 имеет ровно  два решения.</vt:lpstr>
      <vt:lpstr>Координатно-параметрический метод решения задач с параметрами</vt:lpstr>
      <vt:lpstr>№2. Найдите все значения параметра a, при каждом из которых система {█(x^2+(8a+4)x+7a^2+4a&lt;0,@x^2+a^2=16)  ┤имеет решения.</vt:lpstr>
      <vt:lpstr>Решение задач с параметрами, используя монотонность функции. </vt:lpstr>
      <vt:lpstr>Найдите все значения параметра a, прикаждом из которых данное уравнение имеет ровно три решения〖  x〗^10+〖(a-2|x|)〗^5+x^2-2|x|+a=0</vt:lpstr>
      <vt:lpstr>Решение задач с параметрами, используя чётность функции. f(-x)=f(x)  f(-x)=-f(x)</vt:lpstr>
      <vt:lpstr>Найти все значения параметра a при каждом  из которых уравнение x^2+〖(a-6)〗^2=|x-a+6|+|x+a-6| имеет единственное решение.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№1. Найдите все значения па, при каждом из которых уравнение  имеет ровно два решения.</dc:title>
  <dc:creator>Admin</dc:creator>
  <cp:lastModifiedBy>Макарова Светлана Александровна</cp:lastModifiedBy>
  <cp:revision>72</cp:revision>
  <dcterms:created xsi:type="dcterms:W3CDTF">2016-10-03T10:02:39Z</dcterms:created>
  <dcterms:modified xsi:type="dcterms:W3CDTF">2016-10-25T05:44:35Z</dcterms:modified>
</cp:coreProperties>
</file>