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74" r:id="rId3"/>
    <p:sldId id="278" r:id="rId4"/>
    <p:sldId id="257" r:id="rId5"/>
    <p:sldId id="258" r:id="rId6"/>
    <p:sldId id="272" r:id="rId7"/>
    <p:sldId id="264" r:id="rId8"/>
    <p:sldId id="263" r:id="rId9"/>
    <p:sldId id="260" r:id="rId10"/>
    <p:sldId id="265" r:id="rId11"/>
    <p:sldId id="269" r:id="rId12"/>
    <p:sldId id="267" r:id="rId13"/>
    <p:sldId id="273" r:id="rId14"/>
    <p:sldId id="275" r:id="rId15"/>
    <p:sldId id="266" r:id="rId16"/>
    <p:sldId id="268" r:id="rId17"/>
    <p:sldId id="276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665F53-CD7E-421B-97C8-AB4D7B03059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FD165C-35CD-43DE-A496-02B14A9859DF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/>
          <a:r>
            <a:rPr lang="ru-RU" dirty="0" smtClean="0">
              <a:latin typeface="Times New Roman" pitchFamily="18" charset="0"/>
              <a:cs typeface="Times New Roman" pitchFamily="18" charset="0"/>
            </a:rPr>
            <a:t>-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7E5A78F-E494-40C3-B6E9-AC9B0D7EE933}" type="parTrans" cxnId="{2D243287-2088-4DA0-B460-A1D8A8D09155}">
      <dgm:prSet/>
      <dgm:spPr/>
      <dgm:t>
        <a:bodyPr/>
        <a:lstStyle/>
        <a:p>
          <a:endParaRPr lang="ru-RU"/>
        </a:p>
      </dgm:t>
    </dgm:pt>
    <dgm:pt modelId="{F6CE4C3A-CB86-47FD-9D36-977B20964C5F}" type="sibTrans" cxnId="{2D243287-2088-4DA0-B460-A1D8A8D09155}">
      <dgm:prSet/>
      <dgm:spPr/>
      <dgm:t>
        <a:bodyPr/>
        <a:lstStyle/>
        <a:p>
          <a:endParaRPr lang="ru-RU"/>
        </a:p>
      </dgm:t>
    </dgm:pt>
    <dgm:pt modelId="{14149D15-C645-4EA8-8D7E-D80A6A947498}">
      <dgm:prSet phldrT="[Текст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7-9 класс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E3DE9F2-BC95-4F35-8C1D-D79308CAE25A}" type="parTrans" cxnId="{EC0E773E-6907-41F1-9840-4E61E881579B}">
      <dgm:prSet/>
      <dgm:spPr/>
      <dgm:t>
        <a:bodyPr/>
        <a:lstStyle/>
        <a:p>
          <a:endParaRPr lang="ru-RU"/>
        </a:p>
      </dgm:t>
    </dgm:pt>
    <dgm:pt modelId="{4ECDB4AA-EBF0-4934-90E9-3D53582BBD8F}" type="sibTrans" cxnId="{EC0E773E-6907-41F1-9840-4E61E881579B}">
      <dgm:prSet/>
      <dgm:spPr/>
      <dgm:t>
        <a:bodyPr/>
        <a:lstStyle/>
        <a:p>
          <a:endParaRPr lang="ru-RU"/>
        </a:p>
      </dgm:t>
    </dgm:pt>
    <dgm:pt modelId="{B96D7341-BC09-4BA4-AA43-86A8CEB6B244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10-11 класс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8280113-5103-4A77-A837-68EB7B3C9E0A}" type="parTrans" cxnId="{7C379AEB-7FCC-4943-8346-858888AA20AA}">
      <dgm:prSet/>
      <dgm:spPr/>
      <dgm:t>
        <a:bodyPr/>
        <a:lstStyle/>
        <a:p>
          <a:endParaRPr lang="ru-RU"/>
        </a:p>
      </dgm:t>
    </dgm:pt>
    <dgm:pt modelId="{09A4D793-37D9-45C6-870F-3D48DFCFB27D}" type="sibTrans" cxnId="{7C379AEB-7FCC-4943-8346-858888AA20AA}">
      <dgm:prSet/>
      <dgm:spPr/>
      <dgm:t>
        <a:bodyPr/>
        <a:lstStyle/>
        <a:p>
          <a:endParaRPr lang="ru-RU"/>
        </a:p>
      </dgm:t>
    </dgm:pt>
    <dgm:pt modelId="{92E61491-8842-4DC1-BE62-DD9D52C541CE}" type="pres">
      <dgm:prSet presAssocID="{64665F53-CD7E-421B-97C8-AB4D7B03059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7501DE-A8F7-4942-92C3-C949267597A4}" type="pres">
      <dgm:prSet presAssocID="{7EFD165C-35CD-43DE-A496-02B14A9859DF}" presName="parentLin" presStyleCnt="0"/>
      <dgm:spPr/>
    </dgm:pt>
    <dgm:pt modelId="{5DF3BF3B-D44B-4B1B-A94D-CDED5513F591}" type="pres">
      <dgm:prSet presAssocID="{7EFD165C-35CD-43DE-A496-02B14A9859D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8F29524-E398-4EA3-9858-7A19F22B2A73}" type="pres">
      <dgm:prSet presAssocID="{7EFD165C-35CD-43DE-A496-02B14A9859D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76884B-01C6-4394-8289-1145A96021C8}" type="pres">
      <dgm:prSet presAssocID="{7EFD165C-35CD-43DE-A496-02B14A9859DF}" presName="negativeSpace" presStyleCnt="0"/>
      <dgm:spPr/>
    </dgm:pt>
    <dgm:pt modelId="{A7904B6D-35EA-4498-8817-9A8D730C30EF}" type="pres">
      <dgm:prSet presAssocID="{7EFD165C-35CD-43DE-A496-02B14A9859DF}" presName="childText" presStyleLbl="conFgAcc1" presStyleIdx="0" presStyleCnt="3">
        <dgm:presLayoutVars>
          <dgm:bulletEnabled val="1"/>
        </dgm:presLayoutVars>
      </dgm:prSet>
      <dgm:spPr/>
    </dgm:pt>
    <dgm:pt modelId="{845CCB81-39DB-49ED-966A-8E35EA021799}" type="pres">
      <dgm:prSet presAssocID="{F6CE4C3A-CB86-47FD-9D36-977B20964C5F}" presName="spaceBetweenRectangles" presStyleCnt="0"/>
      <dgm:spPr/>
    </dgm:pt>
    <dgm:pt modelId="{1EF1032A-98BE-4E45-BA97-469853BC0938}" type="pres">
      <dgm:prSet presAssocID="{14149D15-C645-4EA8-8D7E-D80A6A947498}" presName="parentLin" presStyleCnt="0"/>
      <dgm:spPr/>
    </dgm:pt>
    <dgm:pt modelId="{7F7B9D86-BB37-4108-B5B5-3690DCB54262}" type="pres">
      <dgm:prSet presAssocID="{14149D15-C645-4EA8-8D7E-D80A6A94749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CF11C30-CF60-4F40-B4C8-B5EAA5A1DB2C}" type="pres">
      <dgm:prSet presAssocID="{14149D15-C645-4EA8-8D7E-D80A6A94749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421FB4-C197-4767-B5FF-D6B3FEEFCDD0}" type="pres">
      <dgm:prSet presAssocID="{14149D15-C645-4EA8-8D7E-D80A6A947498}" presName="negativeSpace" presStyleCnt="0"/>
      <dgm:spPr/>
    </dgm:pt>
    <dgm:pt modelId="{F649F9F5-3EC6-4841-B1B6-AA982C67A42E}" type="pres">
      <dgm:prSet presAssocID="{14149D15-C645-4EA8-8D7E-D80A6A947498}" presName="childText" presStyleLbl="conFgAcc1" presStyleIdx="1" presStyleCnt="3">
        <dgm:presLayoutVars>
          <dgm:bulletEnabled val="1"/>
        </dgm:presLayoutVars>
      </dgm:prSet>
      <dgm:spPr/>
    </dgm:pt>
    <dgm:pt modelId="{32A70185-4D08-41B0-9297-CA59F1799EA8}" type="pres">
      <dgm:prSet presAssocID="{4ECDB4AA-EBF0-4934-90E9-3D53582BBD8F}" presName="spaceBetweenRectangles" presStyleCnt="0"/>
      <dgm:spPr/>
    </dgm:pt>
    <dgm:pt modelId="{F63B117D-F8E5-46B8-83C4-3191097CCABD}" type="pres">
      <dgm:prSet presAssocID="{B96D7341-BC09-4BA4-AA43-86A8CEB6B244}" presName="parentLin" presStyleCnt="0"/>
      <dgm:spPr/>
    </dgm:pt>
    <dgm:pt modelId="{934C8D13-894A-4FAF-9E6E-E2244376BCC5}" type="pres">
      <dgm:prSet presAssocID="{B96D7341-BC09-4BA4-AA43-86A8CEB6B24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FEF2CAA-F9B6-4BCD-A8E7-E892614B3E5E}" type="pres">
      <dgm:prSet presAssocID="{B96D7341-BC09-4BA4-AA43-86A8CEB6B24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76270C-F823-4618-BACB-B62C9AAAE766}" type="pres">
      <dgm:prSet presAssocID="{B96D7341-BC09-4BA4-AA43-86A8CEB6B244}" presName="negativeSpace" presStyleCnt="0"/>
      <dgm:spPr/>
    </dgm:pt>
    <dgm:pt modelId="{401CC628-4CAA-4DCB-9E98-4F26EF3ABDAB}" type="pres">
      <dgm:prSet presAssocID="{B96D7341-BC09-4BA4-AA43-86A8CEB6B24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3CB74E0-5F08-4312-9F39-EF887D096760}" type="presOf" srcId="{64665F53-CD7E-421B-97C8-AB4D7B030590}" destId="{92E61491-8842-4DC1-BE62-DD9D52C541CE}" srcOrd="0" destOrd="0" presId="urn:microsoft.com/office/officeart/2005/8/layout/list1"/>
    <dgm:cxn modelId="{2D243287-2088-4DA0-B460-A1D8A8D09155}" srcId="{64665F53-CD7E-421B-97C8-AB4D7B030590}" destId="{7EFD165C-35CD-43DE-A496-02B14A9859DF}" srcOrd="0" destOrd="0" parTransId="{D7E5A78F-E494-40C3-B6E9-AC9B0D7EE933}" sibTransId="{F6CE4C3A-CB86-47FD-9D36-977B20964C5F}"/>
    <dgm:cxn modelId="{EF8E74FF-EA15-48AD-85E7-B568BD397750}" type="presOf" srcId="{B96D7341-BC09-4BA4-AA43-86A8CEB6B244}" destId="{3FEF2CAA-F9B6-4BCD-A8E7-E892614B3E5E}" srcOrd="1" destOrd="0" presId="urn:microsoft.com/office/officeart/2005/8/layout/list1"/>
    <dgm:cxn modelId="{7C379AEB-7FCC-4943-8346-858888AA20AA}" srcId="{64665F53-CD7E-421B-97C8-AB4D7B030590}" destId="{B96D7341-BC09-4BA4-AA43-86A8CEB6B244}" srcOrd="2" destOrd="0" parTransId="{D8280113-5103-4A77-A837-68EB7B3C9E0A}" sibTransId="{09A4D793-37D9-45C6-870F-3D48DFCFB27D}"/>
    <dgm:cxn modelId="{3545BD0F-9AF2-4B11-8BFF-1D666F0C1194}" type="presOf" srcId="{7EFD165C-35CD-43DE-A496-02B14A9859DF}" destId="{D8F29524-E398-4EA3-9858-7A19F22B2A73}" srcOrd="1" destOrd="0" presId="urn:microsoft.com/office/officeart/2005/8/layout/list1"/>
    <dgm:cxn modelId="{6149B7A9-C9ED-4296-91A6-DC0C7D636D46}" type="presOf" srcId="{14149D15-C645-4EA8-8D7E-D80A6A947498}" destId="{7F7B9D86-BB37-4108-B5B5-3690DCB54262}" srcOrd="0" destOrd="0" presId="urn:microsoft.com/office/officeart/2005/8/layout/list1"/>
    <dgm:cxn modelId="{EC0E773E-6907-41F1-9840-4E61E881579B}" srcId="{64665F53-CD7E-421B-97C8-AB4D7B030590}" destId="{14149D15-C645-4EA8-8D7E-D80A6A947498}" srcOrd="1" destOrd="0" parTransId="{0E3DE9F2-BC95-4F35-8C1D-D79308CAE25A}" sibTransId="{4ECDB4AA-EBF0-4934-90E9-3D53582BBD8F}"/>
    <dgm:cxn modelId="{D654B740-3845-479E-B45E-787242A50A01}" type="presOf" srcId="{B96D7341-BC09-4BA4-AA43-86A8CEB6B244}" destId="{934C8D13-894A-4FAF-9E6E-E2244376BCC5}" srcOrd="0" destOrd="0" presId="urn:microsoft.com/office/officeart/2005/8/layout/list1"/>
    <dgm:cxn modelId="{BC4CEB28-14A4-4E08-BB08-E3CF4B934CF7}" type="presOf" srcId="{14149D15-C645-4EA8-8D7E-D80A6A947498}" destId="{ACF11C30-CF60-4F40-B4C8-B5EAA5A1DB2C}" srcOrd="1" destOrd="0" presId="urn:microsoft.com/office/officeart/2005/8/layout/list1"/>
    <dgm:cxn modelId="{DC004091-15BF-4260-9047-8D3FE0049A1C}" type="presOf" srcId="{7EFD165C-35CD-43DE-A496-02B14A9859DF}" destId="{5DF3BF3B-D44B-4B1B-A94D-CDED5513F591}" srcOrd="0" destOrd="0" presId="urn:microsoft.com/office/officeart/2005/8/layout/list1"/>
    <dgm:cxn modelId="{BCCA32A0-061A-422C-9300-6FCD78A35C0D}" type="presParOf" srcId="{92E61491-8842-4DC1-BE62-DD9D52C541CE}" destId="{5D7501DE-A8F7-4942-92C3-C949267597A4}" srcOrd="0" destOrd="0" presId="urn:microsoft.com/office/officeart/2005/8/layout/list1"/>
    <dgm:cxn modelId="{77B013DB-EC66-4197-9C59-9407C17C586E}" type="presParOf" srcId="{5D7501DE-A8F7-4942-92C3-C949267597A4}" destId="{5DF3BF3B-D44B-4B1B-A94D-CDED5513F591}" srcOrd="0" destOrd="0" presId="urn:microsoft.com/office/officeart/2005/8/layout/list1"/>
    <dgm:cxn modelId="{1CAB8E6F-0AC3-4B5F-B040-C0D724704610}" type="presParOf" srcId="{5D7501DE-A8F7-4942-92C3-C949267597A4}" destId="{D8F29524-E398-4EA3-9858-7A19F22B2A73}" srcOrd="1" destOrd="0" presId="urn:microsoft.com/office/officeart/2005/8/layout/list1"/>
    <dgm:cxn modelId="{7CE9292D-F5C3-4740-82E1-75509AEC675A}" type="presParOf" srcId="{92E61491-8842-4DC1-BE62-DD9D52C541CE}" destId="{BD76884B-01C6-4394-8289-1145A96021C8}" srcOrd="1" destOrd="0" presId="urn:microsoft.com/office/officeart/2005/8/layout/list1"/>
    <dgm:cxn modelId="{C24C4915-B8D1-4B9C-AE7A-7FDB8187D170}" type="presParOf" srcId="{92E61491-8842-4DC1-BE62-DD9D52C541CE}" destId="{A7904B6D-35EA-4498-8817-9A8D730C30EF}" srcOrd="2" destOrd="0" presId="urn:microsoft.com/office/officeart/2005/8/layout/list1"/>
    <dgm:cxn modelId="{CD45C294-A30A-415E-BBA0-D3D0A69AA301}" type="presParOf" srcId="{92E61491-8842-4DC1-BE62-DD9D52C541CE}" destId="{845CCB81-39DB-49ED-966A-8E35EA021799}" srcOrd="3" destOrd="0" presId="urn:microsoft.com/office/officeart/2005/8/layout/list1"/>
    <dgm:cxn modelId="{8344B3C8-556E-45B3-A045-27FEAAC2A868}" type="presParOf" srcId="{92E61491-8842-4DC1-BE62-DD9D52C541CE}" destId="{1EF1032A-98BE-4E45-BA97-469853BC0938}" srcOrd="4" destOrd="0" presId="urn:microsoft.com/office/officeart/2005/8/layout/list1"/>
    <dgm:cxn modelId="{9E782105-39AA-4BD5-A95A-C80FABA9C348}" type="presParOf" srcId="{1EF1032A-98BE-4E45-BA97-469853BC0938}" destId="{7F7B9D86-BB37-4108-B5B5-3690DCB54262}" srcOrd="0" destOrd="0" presId="urn:microsoft.com/office/officeart/2005/8/layout/list1"/>
    <dgm:cxn modelId="{FA2C4D74-B6C4-4D48-AC92-85CEA010290E}" type="presParOf" srcId="{1EF1032A-98BE-4E45-BA97-469853BC0938}" destId="{ACF11C30-CF60-4F40-B4C8-B5EAA5A1DB2C}" srcOrd="1" destOrd="0" presId="urn:microsoft.com/office/officeart/2005/8/layout/list1"/>
    <dgm:cxn modelId="{8DFB39DF-C0AF-49A8-88C9-3A9170C1DEF0}" type="presParOf" srcId="{92E61491-8842-4DC1-BE62-DD9D52C541CE}" destId="{BC421FB4-C197-4767-B5FF-D6B3FEEFCDD0}" srcOrd="5" destOrd="0" presId="urn:microsoft.com/office/officeart/2005/8/layout/list1"/>
    <dgm:cxn modelId="{13E707F0-4BE1-46B8-8798-8FA0E7625727}" type="presParOf" srcId="{92E61491-8842-4DC1-BE62-DD9D52C541CE}" destId="{F649F9F5-3EC6-4841-B1B6-AA982C67A42E}" srcOrd="6" destOrd="0" presId="urn:microsoft.com/office/officeart/2005/8/layout/list1"/>
    <dgm:cxn modelId="{F3EE3E19-D3F8-4017-A6E6-E0BDDEDA8073}" type="presParOf" srcId="{92E61491-8842-4DC1-BE62-DD9D52C541CE}" destId="{32A70185-4D08-41B0-9297-CA59F1799EA8}" srcOrd="7" destOrd="0" presId="urn:microsoft.com/office/officeart/2005/8/layout/list1"/>
    <dgm:cxn modelId="{06F5F0E5-BB92-4841-83D7-CCDCAC50105B}" type="presParOf" srcId="{92E61491-8842-4DC1-BE62-DD9D52C541CE}" destId="{F63B117D-F8E5-46B8-83C4-3191097CCABD}" srcOrd="8" destOrd="0" presId="urn:microsoft.com/office/officeart/2005/8/layout/list1"/>
    <dgm:cxn modelId="{4AC25702-D529-4097-A5A7-D2B3750B3871}" type="presParOf" srcId="{F63B117D-F8E5-46B8-83C4-3191097CCABD}" destId="{934C8D13-894A-4FAF-9E6E-E2244376BCC5}" srcOrd="0" destOrd="0" presId="urn:microsoft.com/office/officeart/2005/8/layout/list1"/>
    <dgm:cxn modelId="{73A0005D-1490-47A9-9965-E4BFC694EB3A}" type="presParOf" srcId="{F63B117D-F8E5-46B8-83C4-3191097CCABD}" destId="{3FEF2CAA-F9B6-4BCD-A8E7-E892614B3E5E}" srcOrd="1" destOrd="0" presId="urn:microsoft.com/office/officeart/2005/8/layout/list1"/>
    <dgm:cxn modelId="{0E6C24B6-088F-4E34-B2A4-63E52421BA48}" type="presParOf" srcId="{92E61491-8842-4DC1-BE62-DD9D52C541CE}" destId="{AA76270C-F823-4618-BACB-B62C9AAAE766}" srcOrd="9" destOrd="0" presId="urn:microsoft.com/office/officeart/2005/8/layout/list1"/>
    <dgm:cxn modelId="{B50DC378-E860-441D-BC0A-521287696E8D}" type="presParOf" srcId="{92E61491-8842-4DC1-BE62-DD9D52C541CE}" destId="{401CC628-4CAA-4DCB-9E98-4F26EF3ABDAB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665F53-CD7E-421B-97C8-AB4D7B03059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FD165C-35CD-43DE-A496-02B14A9859DF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1-4 класс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7E5A78F-E494-40C3-B6E9-AC9B0D7EE933}" type="parTrans" cxnId="{2D243287-2088-4DA0-B460-A1D8A8D09155}">
      <dgm:prSet/>
      <dgm:spPr/>
      <dgm:t>
        <a:bodyPr/>
        <a:lstStyle/>
        <a:p>
          <a:endParaRPr lang="ru-RU"/>
        </a:p>
      </dgm:t>
    </dgm:pt>
    <dgm:pt modelId="{F6CE4C3A-CB86-47FD-9D36-977B20964C5F}" type="sibTrans" cxnId="{2D243287-2088-4DA0-B460-A1D8A8D09155}">
      <dgm:prSet/>
      <dgm:spPr/>
      <dgm:t>
        <a:bodyPr/>
        <a:lstStyle/>
        <a:p>
          <a:endParaRPr lang="ru-RU"/>
        </a:p>
      </dgm:t>
    </dgm:pt>
    <dgm:pt modelId="{14149D15-C645-4EA8-8D7E-D80A6A947498}">
      <dgm:prSet phldrT="[Текст]" custT="1"/>
      <dgm:spPr>
        <a:solidFill>
          <a:srgbClr val="00B050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3400" dirty="0" smtClean="0">
              <a:latin typeface="Times New Roman" pitchFamily="18" charset="0"/>
              <a:cs typeface="Times New Roman" pitchFamily="18" charset="0"/>
            </a:rPr>
            <a:t>5-9 класс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(пилотный режим)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E3DE9F2-BC95-4F35-8C1D-D79308CAE25A}" type="parTrans" cxnId="{EC0E773E-6907-41F1-9840-4E61E881579B}">
      <dgm:prSet/>
      <dgm:spPr/>
      <dgm:t>
        <a:bodyPr/>
        <a:lstStyle/>
        <a:p>
          <a:endParaRPr lang="ru-RU"/>
        </a:p>
      </dgm:t>
    </dgm:pt>
    <dgm:pt modelId="{4ECDB4AA-EBF0-4934-90E9-3D53582BBD8F}" type="sibTrans" cxnId="{EC0E773E-6907-41F1-9840-4E61E881579B}">
      <dgm:prSet/>
      <dgm:spPr/>
      <dgm:t>
        <a:bodyPr/>
        <a:lstStyle/>
        <a:p>
          <a:endParaRPr lang="ru-RU"/>
        </a:p>
      </dgm:t>
    </dgm:pt>
    <dgm:pt modelId="{B96D7341-BC09-4BA4-AA43-86A8CEB6B244}">
      <dgm:prSet phldrT="[Текст]"/>
      <dgm:spPr>
        <a:solidFill>
          <a:srgbClr val="00B050"/>
        </a:solidFill>
      </dgm:spPr>
      <dgm:t>
        <a:bodyPr/>
        <a:lstStyle/>
        <a:p>
          <a:pPr algn="ctr"/>
          <a:r>
            <a:rPr lang="ru-RU" dirty="0" smtClean="0"/>
            <a:t>-</a:t>
          </a:r>
          <a:endParaRPr lang="ru-RU" dirty="0"/>
        </a:p>
      </dgm:t>
    </dgm:pt>
    <dgm:pt modelId="{D8280113-5103-4A77-A837-68EB7B3C9E0A}" type="parTrans" cxnId="{7C379AEB-7FCC-4943-8346-858888AA20AA}">
      <dgm:prSet/>
      <dgm:spPr/>
      <dgm:t>
        <a:bodyPr/>
        <a:lstStyle/>
        <a:p>
          <a:endParaRPr lang="ru-RU"/>
        </a:p>
      </dgm:t>
    </dgm:pt>
    <dgm:pt modelId="{09A4D793-37D9-45C6-870F-3D48DFCFB27D}" type="sibTrans" cxnId="{7C379AEB-7FCC-4943-8346-858888AA20AA}">
      <dgm:prSet/>
      <dgm:spPr/>
      <dgm:t>
        <a:bodyPr/>
        <a:lstStyle/>
        <a:p>
          <a:endParaRPr lang="ru-RU"/>
        </a:p>
      </dgm:t>
    </dgm:pt>
    <dgm:pt modelId="{92E61491-8842-4DC1-BE62-DD9D52C541CE}" type="pres">
      <dgm:prSet presAssocID="{64665F53-CD7E-421B-97C8-AB4D7B03059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7501DE-A8F7-4942-92C3-C949267597A4}" type="pres">
      <dgm:prSet presAssocID="{7EFD165C-35CD-43DE-A496-02B14A9859DF}" presName="parentLin" presStyleCnt="0"/>
      <dgm:spPr/>
    </dgm:pt>
    <dgm:pt modelId="{5DF3BF3B-D44B-4B1B-A94D-CDED5513F591}" type="pres">
      <dgm:prSet presAssocID="{7EFD165C-35CD-43DE-A496-02B14A9859D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8F29524-E398-4EA3-9858-7A19F22B2A73}" type="pres">
      <dgm:prSet presAssocID="{7EFD165C-35CD-43DE-A496-02B14A9859D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76884B-01C6-4394-8289-1145A96021C8}" type="pres">
      <dgm:prSet presAssocID="{7EFD165C-35CD-43DE-A496-02B14A9859DF}" presName="negativeSpace" presStyleCnt="0"/>
      <dgm:spPr/>
    </dgm:pt>
    <dgm:pt modelId="{A7904B6D-35EA-4498-8817-9A8D730C30EF}" type="pres">
      <dgm:prSet presAssocID="{7EFD165C-35CD-43DE-A496-02B14A9859DF}" presName="childText" presStyleLbl="conFgAcc1" presStyleIdx="0" presStyleCnt="3" custLinFactNeighborX="-3081" custLinFactNeighborY="-42107">
        <dgm:presLayoutVars>
          <dgm:bulletEnabled val="1"/>
        </dgm:presLayoutVars>
      </dgm:prSet>
      <dgm:spPr/>
    </dgm:pt>
    <dgm:pt modelId="{845CCB81-39DB-49ED-966A-8E35EA021799}" type="pres">
      <dgm:prSet presAssocID="{F6CE4C3A-CB86-47FD-9D36-977B20964C5F}" presName="spaceBetweenRectangles" presStyleCnt="0"/>
      <dgm:spPr/>
    </dgm:pt>
    <dgm:pt modelId="{1EF1032A-98BE-4E45-BA97-469853BC0938}" type="pres">
      <dgm:prSet presAssocID="{14149D15-C645-4EA8-8D7E-D80A6A947498}" presName="parentLin" presStyleCnt="0"/>
      <dgm:spPr/>
    </dgm:pt>
    <dgm:pt modelId="{7F7B9D86-BB37-4108-B5B5-3690DCB54262}" type="pres">
      <dgm:prSet presAssocID="{14149D15-C645-4EA8-8D7E-D80A6A94749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CF11C30-CF60-4F40-B4C8-B5EAA5A1DB2C}" type="pres">
      <dgm:prSet presAssocID="{14149D15-C645-4EA8-8D7E-D80A6A94749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421FB4-C197-4767-B5FF-D6B3FEEFCDD0}" type="pres">
      <dgm:prSet presAssocID="{14149D15-C645-4EA8-8D7E-D80A6A947498}" presName="negativeSpace" presStyleCnt="0"/>
      <dgm:spPr/>
    </dgm:pt>
    <dgm:pt modelId="{F649F9F5-3EC6-4841-B1B6-AA982C67A42E}" type="pres">
      <dgm:prSet presAssocID="{14149D15-C645-4EA8-8D7E-D80A6A947498}" presName="childText" presStyleLbl="conFgAcc1" presStyleIdx="1" presStyleCnt="3">
        <dgm:presLayoutVars>
          <dgm:bulletEnabled val="1"/>
        </dgm:presLayoutVars>
      </dgm:prSet>
      <dgm:spPr/>
    </dgm:pt>
    <dgm:pt modelId="{32A70185-4D08-41B0-9297-CA59F1799EA8}" type="pres">
      <dgm:prSet presAssocID="{4ECDB4AA-EBF0-4934-90E9-3D53582BBD8F}" presName="spaceBetweenRectangles" presStyleCnt="0"/>
      <dgm:spPr/>
    </dgm:pt>
    <dgm:pt modelId="{F63B117D-F8E5-46B8-83C4-3191097CCABD}" type="pres">
      <dgm:prSet presAssocID="{B96D7341-BC09-4BA4-AA43-86A8CEB6B244}" presName="parentLin" presStyleCnt="0"/>
      <dgm:spPr/>
    </dgm:pt>
    <dgm:pt modelId="{934C8D13-894A-4FAF-9E6E-E2244376BCC5}" type="pres">
      <dgm:prSet presAssocID="{B96D7341-BC09-4BA4-AA43-86A8CEB6B24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FEF2CAA-F9B6-4BCD-A8E7-E892614B3E5E}" type="pres">
      <dgm:prSet presAssocID="{B96D7341-BC09-4BA4-AA43-86A8CEB6B24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76270C-F823-4618-BACB-B62C9AAAE766}" type="pres">
      <dgm:prSet presAssocID="{B96D7341-BC09-4BA4-AA43-86A8CEB6B244}" presName="negativeSpace" presStyleCnt="0"/>
      <dgm:spPr/>
    </dgm:pt>
    <dgm:pt modelId="{401CC628-4CAA-4DCB-9E98-4F26EF3ABDAB}" type="pres">
      <dgm:prSet presAssocID="{B96D7341-BC09-4BA4-AA43-86A8CEB6B24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23CF652-82D5-44FE-967C-13DDAACE8200}" type="presOf" srcId="{7EFD165C-35CD-43DE-A496-02B14A9859DF}" destId="{5DF3BF3B-D44B-4B1B-A94D-CDED5513F591}" srcOrd="0" destOrd="0" presId="urn:microsoft.com/office/officeart/2005/8/layout/list1"/>
    <dgm:cxn modelId="{2D243287-2088-4DA0-B460-A1D8A8D09155}" srcId="{64665F53-CD7E-421B-97C8-AB4D7B030590}" destId="{7EFD165C-35CD-43DE-A496-02B14A9859DF}" srcOrd="0" destOrd="0" parTransId="{D7E5A78F-E494-40C3-B6E9-AC9B0D7EE933}" sibTransId="{F6CE4C3A-CB86-47FD-9D36-977B20964C5F}"/>
    <dgm:cxn modelId="{7C379AEB-7FCC-4943-8346-858888AA20AA}" srcId="{64665F53-CD7E-421B-97C8-AB4D7B030590}" destId="{B96D7341-BC09-4BA4-AA43-86A8CEB6B244}" srcOrd="2" destOrd="0" parTransId="{D8280113-5103-4A77-A837-68EB7B3C9E0A}" sibTransId="{09A4D793-37D9-45C6-870F-3D48DFCFB27D}"/>
    <dgm:cxn modelId="{29F563AF-FFE0-4267-B080-F777145FAA80}" type="presOf" srcId="{7EFD165C-35CD-43DE-A496-02B14A9859DF}" destId="{D8F29524-E398-4EA3-9858-7A19F22B2A73}" srcOrd="1" destOrd="0" presId="urn:microsoft.com/office/officeart/2005/8/layout/list1"/>
    <dgm:cxn modelId="{78FEF12A-6816-417B-90A9-8085846A52C1}" type="presOf" srcId="{B96D7341-BC09-4BA4-AA43-86A8CEB6B244}" destId="{934C8D13-894A-4FAF-9E6E-E2244376BCC5}" srcOrd="0" destOrd="0" presId="urn:microsoft.com/office/officeart/2005/8/layout/list1"/>
    <dgm:cxn modelId="{327579BF-43E4-44A5-B260-278FA3F89F02}" type="presOf" srcId="{14149D15-C645-4EA8-8D7E-D80A6A947498}" destId="{7F7B9D86-BB37-4108-B5B5-3690DCB54262}" srcOrd="0" destOrd="0" presId="urn:microsoft.com/office/officeart/2005/8/layout/list1"/>
    <dgm:cxn modelId="{D537EF5A-9B5B-498B-B28F-87F05B80C739}" type="presOf" srcId="{64665F53-CD7E-421B-97C8-AB4D7B030590}" destId="{92E61491-8842-4DC1-BE62-DD9D52C541CE}" srcOrd="0" destOrd="0" presId="urn:microsoft.com/office/officeart/2005/8/layout/list1"/>
    <dgm:cxn modelId="{D491BEA8-42BF-4794-8649-2CFD1F02DD4A}" type="presOf" srcId="{B96D7341-BC09-4BA4-AA43-86A8CEB6B244}" destId="{3FEF2CAA-F9B6-4BCD-A8E7-E892614B3E5E}" srcOrd="1" destOrd="0" presId="urn:microsoft.com/office/officeart/2005/8/layout/list1"/>
    <dgm:cxn modelId="{EC0E773E-6907-41F1-9840-4E61E881579B}" srcId="{64665F53-CD7E-421B-97C8-AB4D7B030590}" destId="{14149D15-C645-4EA8-8D7E-D80A6A947498}" srcOrd="1" destOrd="0" parTransId="{0E3DE9F2-BC95-4F35-8C1D-D79308CAE25A}" sibTransId="{4ECDB4AA-EBF0-4934-90E9-3D53582BBD8F}"/>
    <dgm:cxn modelId="{19A91BFA-C380-4AF9-8EFD-CBB404BC9D79}" type="presOf" srcId="{14149D15-C645-4EA8-8D7E-D80A6A947498}" destId="{ACF11C30-CF60-4F40-B4C8-B5EAA5A1DB2C}" srcOrd="1" destOrd="0" presId="urn:microsoft.com/office/officeart/2005/8/layout/list1"/>
    <dgm:cxn modelId="{284D985B-A2BC-4508-964F-19A5BA1BA249}" type="presParOf" srcId="{92E61491-8842-4DC1-BE62-DD9D52C541CE}" destId="{5D7501DE-A8F7-4942-92C3-C949267597A4}" srcOrd="0" destOrd="0" presId="urn:microsoft.com/office/officeart/2005/8/layout/list1"/>
    <dgm:cxn modelId="{01A7CD83-893C-4DA7-BF65-1C8E64FC5E03}" type="presParOf" srcId="{5D7501DE-A8F7-4942-92C3-C949267597A4}" destId="{5DF3BF3B-D44B-4B1B-A94D-CDED5513F591}" srcOrd="0" destOrd="0" presId="urn:microsoft.com/office/officeart/2005/8/layout/list1"/>
    <dgm:cxn modelId="{933F3A90-7CD7-4430-9160-AE221EA46268}" type="presParOf" srcId="{5D7501DE-A8F7-4942-92C3-C949267597A4}" destId="{D8F29524-E398-4EA3-9858-7A19F22B2A73}" srcOrd="1" destOrd="0" presId="urn:microsoft.com/office/officeart/2005/8/layout/list1"/>
    <dgm:cxn modelId="{1DC64360-5A9B-4583-AEB2-F8AAEC6E8120}" type="presParOf" srcId="{92E61491-8842-4DC1-BE62-DD9D52C541CE}" destId="{BD76884B-01C6-4394-8289-1145A96021C8}" srcOrd="1" destOrd="0" presId="urn:microsoft.com/office/officeart/2005/8/layout/list1"/>
    <dgm:cxn modelId="{93407EDE-C571-4FB6-B9C9-367B6BC57FD1}" type="presParOf" srcId="{92E61491-8842-4DC1-BE62-DD9D52C541CE}" destId="{A7904B6D-35EA-4498-8817-9A8D730C30EF}" srcOrd="2" destOrd="0" presId="urn:microsoft.com/office/officeart/2005/8/layout/list1"/>
    <dgm:cxn modelId="{13865A17-6BA4-4931-AA5F-F363C0026458}" type="presParOf" srcId="{92E61491-8842-4DC1-BE62-DD9D52C541CE}" destId="{845CCB81-39DB-49ED-966A-8E35EA021799}" srcOrd="3" destOrd="0" presId="urn:microsoft.com/office/officeart/2005/8/layout/list1"/>
    <dgm:cxn modelId="{DC99E601-2AFD-46E2-ACE3-687542EDD5CE}" type="presParOf" srcId="{92E61491-8842-4DC1-BE62-DD9D52C541CE}" destId="{1EF1032A-98BE-4E45-BA97-469853BC0938}" srcOrd="4" destOrd="0" presId="urn:microsoft.com/office/officeart/2005/8/layout/list1"/>
    <dgm:cxn modelId="{B5005935-83AE-41AA-B3D8-03B36065C8D3}" type="presParOf" srcId="{1EF1032A-98BE-4E45-BA97-469853BC0938}" destId="{7F7B9D86-BB37-4108-B5B5-3690DCB54262}" srcOrd="0" destOrd="0" presId="urn:microsoft.com/office/officeart/2005/8/layout/list1"/>
    <dgm:cxn modelId="{921E6703-6AEE-4BF7-843E-9223BEC9780D}" type="presParOf" srcId="{1EF1032A-98BE-4E45-BA97-469853BC0938}" destId="{ACF11C30-CF60-4F40-B4C8-B5EAA5A1DB2C}" srcOrd="1" destOrd="0" presId="urn:microsoft.com/office/officeart/2005/8/layout/list1"/>
    <dgm:cxn modelId="{C64BFA9F-E2D2-49A2-992C-3ED360C7303C}" type="presParOf" srcId="{92E61491-8842-4DC1-BE62-DD9D52C541CE}" destId="{BC421FB4-C197-4767-B5FF-D6B3FEEFCDD0}" srcOrd="5" destOrd="0" presId="urn:microsoft.com/office/officeart/2005/8/layout/list1"/>
    <dgm:cxn modelId="{4A165730-B15B-4D9F-8E3F-E58184A75E44}" type="presParOf" srcId="{92E61491-8842-4DC1-BE62-DD9D52C541CE}" destId="{F649F9F5-3EC6-4841-B1B6-AA982C67A42E}" srcOrd="6" destOrd="0" presId="urn:microsoft.com/office/officeart/2005/8/layout/list1"/>
    <dgm:cxn modelId="{1EF07A35-CEDB-4B5A-9E76-942B6D00A240}" type="presParOf" srcId="{92E61491-8842-4DC1-BE62-DD9D52C541CE}" destId="{32A70185-4D08-41B0-9297-CA59F1799EA8}" srcOrd="7" destOrd="0" presId="urn:microsoft.com/office/officeart/2005/8/layout/list1"/>
    <dgm:cxn modelId="{E141BE16-917A-4A8E-A6D9-3E228288AA98}" type="presParOf" srcId="{92E61491-8842-4DC1-BE62-DD9D52C541CE}" destId="{F63B117D-F8E5-46B8-83C4-3191097CCABD}" srcOrd="8" destOrd="0" presId="urn:microsoft.com/office/officeart/2005/8/layout/list1"/>
    <dgm:cxn modelId="{6FFAA439-C3A7-461F-A108-D5ED626D1484}" type="presParOf" srcId="{F63B117D-F8E5-46B8-83C4-3191097CCABD}" destId="{934C8D13-894A-4FAF-9E6E-E2244376BCC5}" srcOrd="0" destOrd="0" presId="urn:microsoft.com/office/officeart/2005/8/layout/list1"/>
    <dgm:cxn modelId="{E10F81EF-3CFC-4BAA-A3FC-B61D469238AC}" type="presParOf" srcId="{F63B117D-F8E5-46B8-83C4-3191097CCABD}" destId="{3FEF2CAA-F9B6-4BCD-A8E7-E892614B3E5E}" srcOrd="1" destOrd="0" presId="urn:microsoft.com/office/officeart/2005/8/layout/list1"/>
    <dgm:cxn modelId="{75012E96-99E4-438B-BBCD-A7DB771BC847}" type="presParOf" srcId="{92E61491-8842-4DC1-BE62-DD9D52C541CE}" destId="{AA76270C-F823-4618-BACB-B62C9AAAE766}" srcOrd="9" destOrd="0" presId="urn:microsoft.com/office/officeart/2005/8/layout/list1"/>
    <dgm:cxn modelId="{5773DC6A-2669-4AC9-9584-758FC7AF65B7}" type="presParOf" srcId="{92E61491-8842-4DC1-BE62-DD9D52C541CE}" destId="{401CC628-4CAA-4DCB-9E98-4F26EF3ABDAB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E8F18-3257-445C-B70D-6721E9B719DF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188B9-201B-4FB8-B370-BADF0F43B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188B9-201B-4FB8-B370-BADF0F43B01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188B9-201B-4FB8-B370-BADF0F43B01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188B9-201B-4FB8-B370-BADF0F43B01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188B9-201B-4FB8-B370-BADF0F43B01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188B9-201B-4FB8-B370-BADF0F43B01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188B9-201B-4FB8-B370-BADF0F43B01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188B9-201B-4FB8-B370-BADF0F43B01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188B9-201B-4FB8-B370-BADF0F43B01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188B9-201B-4FB8-B370-BADF0F43B010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857232"/>
            <a:ext cx="6500858" cy="442915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+mn-lt"/>
              </a:rPr>
              <a:t>Возможности учебного плана в части отражения филологической направленности образовательной программы ОУ</a:t>
            </a:r>
            <a:endParaRPr lang="ru-RU" sz="4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7554" y="285728"/>
            <a:ext cx="23803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МКУДПО «ГЦРО»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0694" y="5429264"/>
            <a:ext cx="3512052" cy="887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Татьяна Викторовна Резник</a:t>
            </a:r>
          </a:p>
          <a:p>
            <a:pPr algn="ctr">
              <a:lnSpc>
                <a:spcPts val="1920"/>
              </a:lnSpc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тарший методист, </a:t>
            </a:r>
          </a:p>
          <a:p>
            <a:pPr algn="ctr">
              <a:lnSpc>
                <a:spcPts val="1920"/>
              </a:lnSpc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высшая квалификационная категория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3888" y="6309320"/>
            <a:ext cx="2080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Новосибирск 2016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. 2"/>
          <p:cNvSpPr txBox="1">
            <a:spLocks noChangeArrowheads="1"/>
          </p:cNvSpPr>
          <p:nvPr/>
        </p:nvSpPr>
        <p:spPr bwMode="auto">
          <a:xfrm>
            <a:off x="179512" y="116632"/>
            <a:ext cx="896448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sz="2200" b="1" dirty="0" smtClean="0">
                <a:solidFill>
                  <a:srgbClr val="0048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учебный план состоит из двух частей: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836712"/>
            <a:ext cx="8640960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Обязательная часть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(состав учебных предметов предметных областей и учебное время, отводимое на их изучение по классам (годам)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обучения</a:t>
            </a:r>
          </a:p>
          <a:p>
            <a:pPr lvl="0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Примерные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программы учебных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предметов (курсов)  рекомендуют  объем и содержание предмета определённого уровня.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(Н</a:t>
            </a:r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 количество часов на изучение учебного </a:t>
            </a:r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 и не 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ограничивают возможность его изучения в том или ином </a:t>
            </a:r>
            <a:r>
              <a:rPr lang="ru-RU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классе.)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sz="3200" b="1" u="sng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sz="3200" b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Часть</a:t>
            </a:r>
            <a:r>
              <a:rPr sz="3200" b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формируемая участниками </a:t>
            </a:r>
            <a:r>
              <a:rPr sz="3200" b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образовательных отношений</a:t>
            </a:r>
            <a:r>
              <a:rPr sz="32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(содержание образования, обеспечивающее реализацию интересов и потребностей всех субъектов образования)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358082" y="142852"/>
            <a:ext cx="1643042" cy="500042"/>
          </a:xfrm>
          <a:prstGeom prst="rect">
            <a:avLst/>
          </a:prstGeom>
          <a:gradFill>
            <a:gsLst>
              <a:gs pos="99000">
                <a:srgbClr val="1D968E"/>
              </a:gs>
              <a:gs pos="0">
                <a:srgbClr val="00B050"/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8184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8991600" cy="83820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000" b="1" cap="none" smtClean="0">
                <a:solidFill>
                  <a:srgbClr val="9D323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ГИГИЕНИЧЕСКИЕ ТРЕБОВАНИЯ К МАКСИМАЛЬНЫМ ВЕЛИЧИНАМ </a:t>
            </a:r>
            <a:br>
              <a:rPr lang="ru-RU" sz="2000" b="1" cap="none" smtClean="0">
                <a:solidFill>
                  <a:srgbClr val="9D323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cap="none" smtClean="0">
                <a:solidFill>
                  <a:srgbClr val="9D323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НЕДЕЛЬНОЙ ОБРАЗОВАТЕЛЬНОЙ НАГРУЗКИ</a:t>
            </a:r>
            <a:endParaRPr lang="ru-RU" cap="none" smtClean="0">
              <a:solidFill>
                <a:srgbClr val="9D32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6628" name="Объект 3"/>
          <p:cNvGraphicFramePr>
            <a:graphicFrameLocks noChangeAspect="1"/>
          </p:cNvGraphicFramePr>
          <p:nvPr/>
        </p:nvGraphicFramePr>
        <p:xfrm>
          <a:off x="0" y="1142984"/>
          <a:ext cx="9067800" cy="4068763"/>
        </p:xfrm>
        <a:graphic>
          <a:graphicData uri="http://schemas.openxmlformats.org/presentationml/2006/ole">
            <p:oleObj spid="_x0000_s1026" name="Документ" r:id="rId3" imgW="4678549" imgH="2444848" progId="Word.Document.12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5286388"/>
            <a:ext cx="8915400" cy="134100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b="1" dirty="0">
                <a:solidFill>
                  <a:srgbClr val="9D323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СанПиН  </a:t>
            </a:r>
            <a:r>
              <a:rPr dirty="0">
                <a:solidFill>
                  <a:srgbClr val="9D323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10.5. Количество часов, отведенных на освоение обучающимися учебного </a:t>
            </a:r>
            <a:r>
              <a:rPr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плана, </a:t>
            </a:r>
            <a:r>
              <a:rPr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состоящего из обязательной части и части, формируемой участниками </a:t>
            </a:r>
            <a:r>
              <a:rPr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образовательных отношений, </a:t>
            </a:r>
            <a:r>
              <a:rPr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 должно в совокупности превышать величину недельной образовательной нагрузки.</a:t>
            </a:r>
            <a:endParaRPr sz="16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497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743950" cy="1371600"/>
          </a:xfrm>
        </p:spPr>
        <p:txBody>
          <a:bodyPr/>
          <a:lstStyle/>
          <a:p>
            <a:pPr>
              <a:defRPr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ООО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800" b="1" cap="none" dirty="0" smtClean="0">
                <a:solidFill>
                  <a:srgbClr val="B0CCB0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/>
                <a:cs typeface="Times New Roman" pitchFamily="18" charset="0"/>
              </a:rPr>
              <a:t>В</a:t>
            </a:r>
            <a:r>
              <a:rPr lang="en-US" altLang="zh-CN" sz="2800" cap="none" dirty="0" smtClean="0">
                <a:solidFill>
                  <a:srgbClr val="B0CCB0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sz="2800" b="1" cap="none" dirty="0">
                <a:solidFill>
                  <a:srgbClr val="B0CCB0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/>
                <a:cs typeface="Times New Roman" pitchFamily="18" charset="0"/>
              </a:rPr>
              <a:t>учебный</a:t>
            </a:r>
            <a:r>
              <a:rPr lang="en-US" altLang="zh-CN" sz="2800" cap="none" dirty="0">
                <a:solidFill>
                  <a:srgbClr val="B0CCB0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sz="2800" b="1" cap="none" dirty="0">
                <a:solidFill>
                  <a:srgbClr val="B0CCB0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/>
                <a:cs typeface="Times New Roman" pitchFamily="18" charset="0"/>
              </a:rPr>
              <a:t>план</a:t>
            </a:r>
            <a:r>
              <a:rPr lang="en-US" altLang="zh-CN" sz="2800" cap="none" dirty="0">
                <a:solidFill>
                  <a:srgbClr val="B0CCB0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sz="2800" b="1" cap="none" dirty="0">
                <a:solidFill>
                  <a:srgbClr val="B0CCB0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/>
                <a:cs typeface="Times New Roman" pitchFamily="18" charset="0"/>
              </a:rPr>
              <a:t>входят</a:t>
            </a:r>
            <a:r>
              <a:rPr lang="en-US" altLang="zh-CN" sz="2800" cap="none" dirty="0">
                <a:solidFill>
                  <a:srgbClr val="B0CCB0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sz="2800" b="1" cap="none" dirty="0" smtClean="0">
                <a:solidFill>
                  <a:srgbClr val="B0CCB0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/>
                <a:cs typeface="Times New Roman" pitchFamily="18" charset="0"/>
              </a:rPr>
              <a:t>обязательные</a:t>
            </a:r>
            <a:r>
              <a:rPr lang="en-US" altLang="zh-CN" sz="2800" cap="none" dirty="0" smtClean="0">
                <a:solidFill>
                  <a:srgbClr val="B0CCB0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sz="2800" b="1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/>
                <a:cs typeface="Times New Roman" pitchFamily="18" charset="0"/>
              </a:rPr>
              <a:t>предметные</a:t>
            </a:r>
            <a:r>
              <a:rPr lang="en-US" altLang="zh-CN" sz="2800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sz="2800" b="1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/>
                <a:cs typeface="Times New Roman" pitchFamily="18" charset="0"/>
              </a:rPr>
              <a:t>области</a:t>
            </a:r>
            <a:r>
              <a:rPr lang="en-US" altLang="zh-CN" sz="2800" cap="none" dirty="0">
                <a:solidFill>
                  <a:srgbClr val="B0CCB0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sz="2800" b="1" cap="none" dirty="0" smtClean="0">
                <a:solidFill>
                  <a:srgbClr val="B0CCB0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/>
                <a:cs typeface="Times New Roman" pitchFamily="18" charset="0"/>
              </a:rPr>
              <a:t>и</a:t>
            </a:r>
            <a:r>
              <a:rPr lang="ru-RU" altLang="zh-CN" sz="2800" b="1" cap="none" dirty="0" smtClean="0">
                <a:solidFill>
                  <a:srgbClr val="B0CCB0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sz="2800" b="1" cap="none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/>
                <a:cs typeface="Times New Roman" pitchFamily="18" charset="0"/>
              </a:rPr>
              <a:t>учебные</a:t>
            </a:r>
            <a:r>
              <a:rPr lang="en-US" altLang="zh-CN" sz="2800" cap="none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sz="2800" b="1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/>
                <a:cs typeface="Times New Roman" pitchFamily="18" charset="0"/>
              </a:rPr>
              <a:t>предметы</a:t>
            </a:r>
            <a:r>
              <a:rPr lang="en-US" altLang="zh-CN" sz="2800" b="1" cap="none" dirty="0">
                <a:solidFill>
                  <a:srgbClr val="B0CCB0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/>
                <a:cs typeface="Times New Roman" pitchFamily="18" charset="0"/>
              </a:rPr>
              <a:t>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643050"/>
            <a:ext cx="8458200" cy="427809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русский язык и литература </a:t>
            </a:r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(русский язык, литература);</a:t>
            </a:r>
          </a:p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родной язык и родная литература </a:t>
            </a:r>
            <a:r>
              <a:rPr lang="ru-RU" sz="2000" dirty="0" smtClean="0"/>
              <a:t>(родной язык, родная литература);</a:t>
            </a:r>
          </a:p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иностранные языки </a:t>
            </a:r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(иностранный язык, второй иностранный язык);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математика</a:t>
            </a:r>
            <a:r>
              <a:rPr lang="en-US" altLang="zh-CN" sz="2000" dirty="0" smtClean="0">
                <a:solidFill>
                  <a:srgbClr val="00206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sz="2000" b="1" dirty="0">
                <a:solidFill>
                  <a:srgbClr val="00206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и</a:t>
            </a:r>
            <a:r>
              <a:rPr lang="en-US" altLang="zh-CN" sz="2000" dirty="0">
                <a:solidFill>
                  <a:srgbClr val="00206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sz="2000" b="1" dirty="0" err="1">
                <a:solidFill>
                  <a:srgbClr val="00206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информатика</a:t>
            </a:r>
            <a:r>
              <a:rPr lang="en-US" altLang="zh-CN" sz="2000" dirty="0">
                <a:solidFill>
                  <a:srgbClr val="00206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b="1" i="1" dirty="0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(</a:t>
            </a:r>
            <a:r>
              <a:rPr lang="en-US" altLang="zh-CN" b="1" i="1" dirty="0" err="1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математика</a:t>
            </a:r>
            <a:r>
              <a:rPr lang="en-US" altLang="zh-CN" b="1" i="1" dirty="0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,</a:t>
            </a:r>
            <a:r>
              <a:rPr lang="en-US" altLang="zh-CN" i="1" dirty="0">
                <a:solidFill>
                  <a:prstClr val="black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b="1" i="1" dirty="0" err="1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алгебра</a:t>
            </a:r>
            <a:r>
              <a:rPr lang="en-US" altLang="zh-CN" b="1" i="1" dirty="0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,</a:t>
            </a:r>
            <a:r>
              <a:rPr lang="en-US" altLang="zh-CN" i="1" dirty="0">
                <a:solidFill>
                  <a:prstClr val="black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b="1" i="1" dirty="0" err="1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геометрия</a:t>
            </a:r>
            <a:r>
              <a:rPr lang="en-US" altLang="zh-CN" b="1" i="1" dirty="0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,</a:t>
            </a:r>
          </a:p>
          <a:p>
            <a:pPr>
              <a:buFont typeface="Wingdings" pitchFamily="2" charset="2"/>
              <a:buNone/>
              <a:tabLst>
                <a:tab pos="2628900" algn="l"/>
              </a:tabLst>
              <a:defRPr/>
            </a:pPr>
            <a:r>
              <a:rPr lang="en-US" altLang="zh-CN" b="1" i="1" dirty="0" err="1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информатика</a:t>
            </a:r>
            <a:r>
              <a:rPr lang="en-US" altLang="zh-CN" b="1" i="1" dirty="0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)</a:t>
            </a:r>
          </a:p>
          <a:p>
            <a:pPr>
              <a:tabLst>
                <a:tab pos="2628900" algn="l"/>
              </a:tabLst>
              <a:defRPr/>
            </a:pPr>
            <a:r>
              <a:rPr lang="en-US" altLang="zh-CN" sz="2000" b="1" dirty="0" err="1">
                <a:solidFill>
                  <a:srgbClr val="00206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общественно-научные</a:t>
            </a:r>
            <a:r>
              <a:rPr lang="en-US" altLang="zh-CN" sz="2000" dirty="0">
                <a:solidFill>
                  <a:srgbClr val="00206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sz="2000" b="1" dirty="0">
                <a:solidFill>
                  <a:srgbClr val="00206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предметы</a:t>
            </a:r>
            <a:r>
              <a:rPr lang="en-US" altLang="zh-CN" sz="2000" dirty="0">
                <a:solidFill>
                  <a:srgbClr val="00206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b="1" i="1" dirty="0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(</a:t>
            </a:r>
            <a:r>
              <a:rPr lang="en-US" altLang="zh-CN" b="1" i="1" dirty="0" err="1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история</a:t>
            </a:r>
            <a:r>
              <a:rPr lang="en-US" altLang="zh-CN" i="1" dirty="0">
                <a:solidFill>
                  <a:prstClr val="black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b="1" i="1" dirty="0" err="1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России</a:t>
            </a:r>
            <a:r>
              <a:rPr lang="en-US" altLang="zh-CN" b="1" i="1" dirty="0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,</a:t>
            </a:r>
            <a:r>
              <a:rPr lang="en-US" altLang="zh-CN" i="1" dirty="0">
                <a:solidFill>
                  <a:prstClr val="black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b="1" i="1" dirty="0" err="1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всеобщая</a:t>
            </a:r>
            <a:r>
              <a:rPr lang="en-US" altLang="zh-CN" i="1" dirty="0">
                <a:solidFill>
                  <a:prstClr val="black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b="1" i="1" dirty="0" err="1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история</a:t>
            </a:r>
            <a:r>
              <a:rPr lang="en-US" altLang="zh-CN" b="1" i="1" dirty="0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,</a:t>
            </a:r>
          </a:p>
          <a:p>
            <a:pPr>
              <a:buFont typeface="Wingdings" pitchFamily="2" charset="2"/>
              <a:buNone/>
              <a:tabLst>
                <a:tab pos="2628900" algn="l"/>
              </a:tabLst>
              <a:defRPr/>
            </a:pPr>
            <a:r>
              <a:rPr lang="en-US" altLang="zh-CN" b="1" i="1" dirty="0" err="1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обществознание</a:t>
            </a:r>
            <a:r>
              <a:rPr lang="en-US" altLang="zh-CN" b="1" i="1" dirty="0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,</a:t>
            </a:r>
            <a:r>
              <a:rPr lang="en-US" altLang="zh-CN" i="1" dirty="0">
                <a:solidFill>
                  <a:prstClr val="black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b="1" i="1" dirty="0" err="1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география</a:t>
            </a:r>
            <a:r>
              <a:rPr lang="en-US" altLang="zh-CN" b="1" i="1" dirty="0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)</a:t>
            </a:r>
          </a:p>
          <a:p>
            <a:pPr>
              <a:tabLst>
                <a:tab pos="2628900" algn="l"/>
              </a:tabLst>
              <a:defRPr/>
            </a:pPr>
            <a:r>
              <a:rPr altLang="zh-CN" sz="2000" b="1" i="1" u="sng" dirty="0" smtClean="0">
                <a:solidFill>
                  <a:srgbClr val="00487E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*</a:t>
            </a:r>
            <a:r>
              <a:rPr lang="en-US" altLang="zh-CN" sz="2000" b="1" i="1" u="sng" dirty="0" err="1" smtClean="0">
                <a:solidFill>
                  <a:srgbClr val="00487E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основы</a:t>
            </a:r>
            <a:r>
              <a:rPr lang="en-US" altLang="zh-CN" sz="2000" i="1" u="sng" dirty="0" smtClean="0">
                <a:solidFill>
                  <a:srgbClr val="00487E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sz="2000" b="1" i="1" u="sng" dirty="0" err="1">
                <a:solidFill>
                  <a:srgbClr val="00487E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духовно-нравственной</a:t>
            </a:r>
            <a:r>
              <a:rPr lang="en-US" altLang="zh-CN" sz="2000" i="1" u="sng" dirty="0">
                <a:solidFill>
                  <a:srgbClr val="00487E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sz="2000" b="1" i="1" u="sng" dirty="0" err="1">
                <a:solidFill>
                  <a:srgbClr val="00487E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культуры</a:t>
            </a:r>
            <a:r>
              <a:rPr lang="en-US" altLang="zh-CN" sz="2000" i="1" u="sng" dirty="0">
                <a:solidFill>
                  <a:srgbClr val="00487E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sz="2000" b="1" i="1" u="sng" dirty="0" err="1">
                <a:solidFill>
                  <a:srgbClr val="00487E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народов</a:t>
            </a:r>
            <a:r>
              <a:rPr lang="en-US" altLang="zh-CN" sz="2000" i="1" u="sng" dirty="0">
                <a:solidFill>
                  <a:srgbClr val="00487E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sz="2000" b="1" i="1" u="sng" dirty="0" err="1" smtClean="0">
                <a:solidFill>
                  <a:srgbClr val="00487E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России</a:t>
            </a:r>
            <a:r>
              <a:rPr altLang="zh-CN" sz="2000" b="1" i="1" u="sng" dirty="0" smtClean="0">
                <a:solidFill>
                  <a:srgbClr val="00487E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altLang="zh-CN" sz="2000" b="1" u="sng" dirty="0" smtClean="0">
                <a:solidFill>
                  <a:srgbClr val="B0CCB0">
                    <a:lumMod val="50000"/>
                  </a:srgbClr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altLang="zh-CN" b="1" i="1" dirty="0">
                <a:solidFill>
                  <a:prstClr val="black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(</a:t>
            </a:r>
            <a:r>
              <a:rPr lang="en-US" altLang="zh-CN" b="1" i="1" dirty="0" err="1">
                <a:solidFill>
                  <a:prstClr val="black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основы</a:t>
            </a:r>
            <a:r>
              <a:rPr lang="en-US" altLang="zh-CN" i="1" dirty="0">
                <a:solidFill>
                  <a:prstClr val="black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b="1" i="1" dirty="0" err="1">
                <a:solidFill>
                  <a:prstClr val="black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духовно-нравственной</a:t>
            </a:r>
            <a:r>
              <a:rPr lang="en-US" altLang="zh-CN" i="1" dirty="0">
                <a:solidFill>
                  <a:prstClr val="black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b="1" i="1" dirty="0" err="1">
                <a:solidFill>
                  <a:prstClr val="black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культуры</a:t>
            </a:r>
            <a:r>
              <a:rPr lang="en-US" altLang="zh-CN" i="1" dirty="0">
                <a:solidFill>
                  <a:prstClr val="black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b="1" i="1" dirty="0" err="1">
                <a:solidFill>
                  <a:prstClr val="black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народов</a:t>
            </a:r>
            <a:r>
              <a:rPr lang="en-US" altLang="zh-CN" i="1" dirty="0">
                <a:solidFill>
                  <a:prstClr val="black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b="1" i="1" dirty="0" err="1">
                <a:solidFill>
                  <a:prstClr val="black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России</a:t>
            </a:r>
            <a:r>
              <a:rPr altLang="zh-CN" b="1" i="1" dirty="0">
                <a:solidFill>
                  <a:prstClr val="black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)</a:t>
            </a:r>
            <a:endParaRPr lang="en-US" altLang="zh-CN" b="1" i="1" dirty="0">
              <a:solidFill>
                <a:prstClr val="black"/>
              </a:solidFill>
              <a:latin typeface="Times New Roman" pitchFamily="18" charset="0"/>
              <a:ea typeface="宋体"/>
              <a:cs typeface="Times New Roman" pitchFamily="18" charset="0"/>
            </a:endParaRPr>
          </a:p>
          <a:p>
            <a:pPr>
              <a:tabLst>
                <a:tab pos="2628900" algn="l"/>
              </a:tabLst>
              <a:defRPr/>
            </a:pPr>
            <a:r>
              <a:rPr lang="en-US" altLang="zh-CN" sz="2000" b="1" dirty="0" err="1">
                <a:solidFill>
                  <a:srgbClr val="00206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естественно-научные</a:t>
            </a:r>
            <a:r>
              <a:rPr lang="en-US" altLang="zh-CN" sz="2000" dirty="0">
                <a:solidFill>
                  <a:srgbClr val="00206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sz="2000" b="1" dirty="0">
                <a:solidFill>
                  <a:srgbClr val="00206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предметы</a:t>
            </a:r>
            <a:r>
              <a:rPr lang="en-US" altLang="zh-CN" sz="2000" dirty="0">
                <a:solidFill>
                  <a:srgbClr val="00206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b="1" i="1" dirty="0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(</a:t>
            </a:r>
            <a:r>
              <a:rPr lang="en-US" altLang="zh-CN" b="1" i="1" dirty="0" err="1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физика</a:t>
            </a:r>
            <a:r>
              <a:rPr lang="en-US" altLang="zh-CN" b="1" i="1" dirty="0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,</a:t>
            </a:r>
            <a:r>
              <a:rPr lang="en-US" altLang="zh-CN" i="1" dirty="0">
                <a:solidFill>
                  <a:prstClr val="black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b="1" i="1" dirty="0" err="1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биология</a:t>
            </a:r>
            <a:r>
              <a:rPr lang="en-US" altLang="zh-CN" b="1" i="1" dirty="0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,</a:t>
            </a:r>
            <a:r>
              <a:rPr lang="en-US" altLang="zh-CN" i="1" dirty="0">
                <a:solidFill>
                  <a:prstClr val="black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b="1" i="1" dirty="0" err="1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химия</a:t>
            </a:r>
            <a:r>
              <a:rPr lang="en-US" altLang="zh-CN" b="1" i="1" dirty="0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)</a:t>
            </a:r>
          </a:p>
          <a:p>
            <a:pPr>
              <a:tabLst>
                <a:tab pos="2628900" algn="l"/>
              </a:tabLst>
              <a:defRPr/>
            </a:pPr>
            <a:r>
              <a:rPr lang="en-US" altLang="zh-CN" sz="2000" b="1" dirty="0" err="1">
                <a:solidFill>
                  <a:srgbClr val="00206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искусство</a:t>
            </a:r>
            <a:r>
              <a:rPr lang="en-US" altLang="zh-CN" sz="2000" dirty="0">
                <a:solidFill>
                  <a:srgbClr val="E8B7B7">
                    <a:lumMod val="50000"/>
                  </a:srgbClr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b="1" i="1" dirty="0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(</a:t>
            </a:r>
            <a:r>
              <a:rPr lang="en-US" altLang="zh-CN" b="1" i="1" dirty="0" err="1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изобразительное</a:t>
            </a:r>
            <a:r>
              <a:rPr lang="en-US" altLang="zh-CN" i="1" dirty="0">
                <a:solidFill>
                  <a:prstClr val="black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b="1" i="1" dirty="0" err="1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искусство</a:t>
            </a:r>
            <a:r>
              <a:rPr lang="en-US" altLang="zh-CN" b="1" i="1" dirty="0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,</a:t>
            </a:r>
            <a:r>
              <a:rPr lang="en-US" altLang="zh-CN" i="1" dirty="0">
                <a:solidFill>
                  <a:prstClr val="black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b="1" i="1" dirty="0" err="1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музыка</a:t>
            </a:r>
            <a:r>
              <a:rPr lang="en-US" altLang="zh-CN" b="1" i="1" dirty="0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)</a:t>
            </a:r>
          </a:p>
          <a:p>
            <a:pPr>
              <a:tabLst>
                <a:tab pos="2628900" algn="l"/>
              </a:tabLst>
              <a:defRPr/>
            </a:pPr>
            <a:r>
              <a:rPr lang="en-US" altLang="zh-CN" sz="2000" b="1" dirty="0" err="1">
                <a:solidFill>
                  <a:srgbClr val="00206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технология</a:t>
            </a:r>
            <a:r>
              <a:rPr lang="en-US" altLang="zh-CN" dirty="0">
                <a:solidFill>
                  <a:prstClr val="black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b="1" i="1" dirty="0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(</a:t>
            </a:r>
            <a:r>
              <a:rPr lang="en-US" altLang="zh-CN" b="1" i="1" dirty="0" err="1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технология</a:t>
            </a:r>
            <a:r>
              <a:rPr lang="en-US" altLang="zh-CN" b="1" i="1" dirty="0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)</a:t>
            </a:r>
          </a:p>
          <a:p>
            <a:pPr>
              <a:tabLst>
                <a:tab pos="2628900" algn="l"/>
              </a:tabLst>
              <a:defRPr/>
            </a:pPr>
            <a:r>
              <a:rPr lang="en-US" altLang="zh-CN" sz="2000" b="1" dirty="0" err="1">
                <a:solidFill>
                  <a:srgbClr val="00206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физическая</a:t>
            </a:r>
            <a:r>
              <a:rPr lang="en-US" altLang="zh-CN" sz="2000" dirty="0">
                <a:solidFill>
                  <a:srgbClr val="00206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sz="2000" b="1" dirty="0" err="1">
                <a:solidFill>
                  <a:srgbClr val="00206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культура</a:t>
            </a:r>
            <a:r>
              <a:rPr lang="en-US" altLang="zh-CN" sz="2000" dirty="0">
                <a:solidFill>
                  <a:srgbClr val="00206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sz="2000" b="1" dirty="0">
                <a:solidFill>
                  <a:srgbClr val="00206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и</a:t>
            </a:r>
            <a:r>
              <a:rPr lang="en-US" altLang="zh-CN" sz="2000" dirty="0">
                <a:solidFill>
                  <a:srgbClr val="00206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sz="2000" b="1" dirty="0" err="1">
                <a:solidFill>
                  <a:srgbClr val="00206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основы</a:t>
            </a:r>
            <a:r>
              <a:rPr lang="en-US" altLang="zh-CN" sz="2000" dirty="0">
                <a:solidFill>
                  <a:srgbClr val="00206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sz="2000" b="1" dirty="0" err="1">
                <a:solidFill>
                  <a:srgbClr val="00206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безопасности</a:t>
            </a:r>
            <a:r>
              <a:rPr lang="en-US" altLang="zh-CN" sz="2000" dirty="0">
                <a:solidFill>
                  <a:srgbClr val="00206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sz="2000" b="1" dirty="0" err="1">
                <a:solidFill>
                  <a:srgbClr val="00206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жизнедеятельности</a:t>
            </a:r>
            <a:endParaRPr lang="en-US" altLang="zh-CN" sz="2000" b="1" dirty="0">
              <a:solidFill>
                <a:srgbClr val="002060"/>
              </a:solidFill>
              <a:latin typeface="Times New Roman" pitchFamily="18" charset="0"/>
              <a:ea typeface="宋体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2628900" algn="l"/>
              </a:tabLst>
              <a:defRPr/>
            </a:pPr>
            <a:r>
              <a:rPr lang="en-US" altLang="zh-CN" b="1" i="1" dirty="0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(</a:t>
            </a:r>
            <a:r>
              <a:rPr lang="en-US" altLang="zh-CN" b="1" i="1" dirty="0" err="1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физическая</a:t>
            </a:r>
            <a:r>
              <a:rPr lang="en-US" altLang="zh-CN" i="1" dirty="0">
                <a:solidFill>
                  <a:prstClr val="black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b="1" i="1" dirty="0" err="1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культура</a:t>
            </a:r>
            <a:r>
              <a:rPr lang="en-US" altLang="zh-CN" b="1" i="1" dirty="0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,</a:t>
            </a:r>
            <a:r>
              <a:rPr lang="en-US" altLang="zh-CN" i="1" dirty="0">
                <a:solidFill>
                  <a:prstClr val="black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b="1" i="1" dirty="0" err="1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основы</a:t>
            </a:r>
            <a:r>
              <a:rPr lang="en-US" altLang="zh-CN" i="1" dirty="0">
                <a:solidFill>
                  <a:prstClr val="black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b="1" i="1" dirty="0" err="1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безопасности</a:t>
            </a:r>
            <a:r>
              <a:rPr lang="en-US" altLang="zh-CN" i="1" dirty="0">
                <a:solidFill>
                  <a:prstClr val="black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b="1" i="1" dirty="0" err="1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жизнедеятельности</a:t>
            </a:r>
            <a:r>
              <a:rPr lang="en-US" altLang="zh-CN" b="1" i="1" dirty="0">
                <a:solidFill>
                  <a:srgbClr val="43312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358082" y="142852"/>
            <a:ext cx="1643042" cy="500042"/>
          </a:xfrm>
          <a:prstGeom prst="rect">
            <a:avLst/>
          </a:prstGeom>
          <a:gradFill>
            <a:gsLst>
              <a:gs pos="99000">
                <a:srgbClr val="1D968E"/>
              </a:gs>
              <a:gs pos="0">
                <a:srgbClr val="00B050"/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67674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0298" y="3429000"/>
            <a:ext cx="4436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ОСНОВНОЕ ОБЩЕЕ ОБРАЗОВАНИЕ</a:t>
            </a:r>
          </a:p>
          <a:p>
            <a:r>
              <a:rPr lang="ru-RU" dirty="0" smtClean="0"/>
              <a:t>(примерный учебный план, вариант 1)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42852"/>
            <a:ext cx="1643042" cy="500042"/>
          </a:xfrm>
          <a:prstGeom prst="rect">
            <a:avLst/>
          </a:prstGeom>
          <a:gradFill>
            <a:gsLst>
              <a:gs pos="99000">
                <a:srgbClr val="1D968E"/>
              </a:gs>
              <a:gs pos="0">
                <a:srgbClr val="00B050"/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dirty="0"/>
              <a:t>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4214818"/>
          <a:ext cx="8644000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10175"/>
                <a:gridCol w="1147745"/>
                <a:gridCol w="1197216"/>
                <a:gridCol w="1197216"/>
                <a:gridCol w="1197216"/>
                <a:gridCol w="1197216"/>
                <a:gridCol w="119721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r>
                        <a:rPr lang="ru-RU" dirty="0" smtClean="0"/>
                        <a:t>Обязательная часть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5/175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6/210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4/140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3/105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3/105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21/735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3/105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3/105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2/70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2/70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3/105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13/455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r>
                        <a:rPr lang="ru-RU" dirty="0" smtClean="0"/>
                        <a:t>Часть, формируемая участниками образовательных отношений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2/70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2/70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2/70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3/105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10/350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2357422" y="214290"/>
            <a:ext cx="4436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НАЧАЛЬНОЕ ОБЩЕЕ ОБРАЗОВАНИЕ</a:t>
            </a:r>
          </a:p>
          <a:p>
            <a:r>
              <a:rPr lang="ru-RU" dirty="0" smtClean="0"/>
              <a:t>(примерный учебный план, вариант 1) </a:t>
            </a:r>
            <a:endParaRPr lang="ru-RU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42811" y="857232"/>
          <a:ext cx="9001191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20641"/>
                <a:gridCol w="1113425"/>
                <a:gridCol w="1113425"/>
                <a:gridCol w="1113425"/>
                <a:gridCol w="1482917"/>
                <a:gridCol w="185735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r>
                        <a:rPr lang="ru-RU" dirty="0" smtClean="0"/>
                        <a:t>Обязательная часть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5/165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5/170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5/170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5/170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20/675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литературное</a:t>
                      </a:r>
                      <a:r>
                        <a:rPr lang="ru-RU" baseline="0" dirty="0" smtClean="0"/>
                        <a:t> чтение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4/132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4/136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4/136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4/136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16/540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r>
                        <a:rPr lang="ru-RU" dirty="0" smtClean="0"/>
                        <a:t>Часть, формируемая участниками образовательных отношений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3/102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3/102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2,5/64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8,5/268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571480"/>
            <a:ext cx="864399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sz="2000" b="1" u="sng" dirty="0">
                <a:solidFill>
                  <a:srgbClr val="B0CCB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Часть, формируемая участниками </a:t>
            </a:r>
            <a:r>
              <a:rPr sz="2000" b="1" u="sng" smtClean="0">
                <a:solidFill>
                  <a:srgbClr val="B0CCB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образовательных отношений</a:t>
            </a:r>
            <a:r>
              <a:rPr lang="ru-RU" sz="2000" b="1" u="sng" dirty="0" smtClean="0">
                <a:solidFill>
                  <a:srgbClr val="B0CCB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может быть использована:</a:t>
            </a:r>
            <a:r>
              <a:rPr sz="2000" smtClean="0">
                <a:solidFill>
                  <a:srgbClr val="B0CCB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sz="2000" dirty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57158" y="1571612"/>
            <a:ext cx="3857652" cy="2500330"/>
            <a:chOff x="3009947" y="142877"/>
            <a:chExt cx="3338426" cy="1624380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3071840" y="142877"/>
              <a:ext cx="3214710" cy="1500198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3009947" y="223859"/>
              <a:ext cx="3338426" cy="15433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ru-RU" sz="2000" b="1" kern="1200" dirty="0" smtClean="0">
                  <a:latin typeface="Times New Roman" pitchFamily="18" charset="0"/>
                  <a:cs typeface="Times New Roman" pitchFamily="18" charset="0"/>
                </a:rPr>
                <a:t>увеличение учебных часов, предусмотренных на изучение отдельных предметов обязательной части</a:t>
              </a:r>
              <a:endParaRPr lang="ru-RU" sz="20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4643438" y="1714488"/>
            <a:ext cx="4060655" cy="2643206"/>
            <a:chOff x="1472534" y="2571767"/>
            <a:chExt cx="7653388" cy="2889827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1614680" y="2571767"/>
              <a:ext cx="7511242" cy="2889827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1472534" y="2699401"/>
              <a:ext cx="7406113" cy="23593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latin typeface="Times New Roman" pitchFamily="18" charset="0"/>
                  <a:cs typeface="Times New Roman" pitchFamily="18" charset="0"/>
                </a:rPr>
                <a:t>- введение специально разработанных учебных курсов, обеспечивающих интересы и потребности участников образовательных отношений, </a:t>
              </a:r>
              <a:endParaRPr lang="ru-RU" sz="18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714480" y="4929198"/>
            <a:ext cx="3786214" cy="1428760"/>
            <a:chOff x="5322126" y="0"/>
            <a:chExt cx="3357586" cy="873405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5322126" y="0"/>
              <a:ext cx="3275935" cy="873405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5364762" y="42636"/>
              <a:ext cx="3314950" cy="788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latin typeface="Times New Roman" pitchFamily="18" charset="0"/>
                  <a:cs typeface="Times New Roman" pitchFamily="18" charset="0"/>
                </a:rPr>
                <a:t>- внеурочная деятельность</a:t>
              </a:r>
              <a:endParaRPr lang="ru-RU" sz="1400" b="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214282" y="2428868"/>
            <a:ext cx="693253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Базовые общеобразовательные учебные предметы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учебные </a:t>
            </a:r>
          </a:p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предметы федерального  компонента, направленные на </a:t>
            </a:r>
          </a:p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общеобразовательную подготовку  обучающихся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3429000"/>
            <a:ext cx="839311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Профильные общеобразовательные учебные предметы 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учебные  предметы  (10-11 классы)  федерального  компонента повышенного уровня,  определяющие  специализацию  каждого конкретного профиля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обучения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20" y="4286256"/>
            <a:ext cx="8215313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Элективные курсы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курсы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по выбору учащихся  из (вариативной части   УП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компонента  ОУ,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выполняющие три основные функции: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развитие содержания базового учебного предмета, получение </a:t>
            </a:r>
          </a:p>
          <a:p>
            <a:pPr>
              <a:defRPr/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  дополнительной подготовки;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«надстройка»  профильного учебного предмета, получение </a:t>
            </a:r>
          </a:p>
          <a:p>
            <a:pPr>
              <a:defRPr/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   углублённой подготовки;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удовлетворение познавательных интересов в различных областях </a:t>
            </a:r>
          </a:p>
          <a:p>
            <a:pPr>
              <a:defRPr/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  деятельности.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29058" y="357166"/>
            <a:ext cx="5021183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БУП 2004г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Приказ МО РФ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09.03.04г. №1312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142852"/>
            <a:ext cx="1922512" cy="57150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ФК ГОС </a:t>
            </a:r>
            <a:r>
              <a:rPr lang="ru-RU" dirty="0"/>
              <a:t>2004г.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857232"/>
            <a:ext cx="86439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ФБУП устанавливается соотношение: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компонент </a:t>
            </a:r>
            <a:r>
              <a:rPr lang="ru-RU" dirty="0" smtClean="0"/>
              <a:t>- не менее 75 процентов от общего нормативного времени, отводимого на освоение основных образовательных программ общего образования; </a:t>
            </a:r>
          </a:p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региональный</a:t>
            </a:r>
            <a:r>
              <a:rPr lang="ru-RU" dirty="0" smtClean="0"/>
              <a:t> (национально-региональный) компонент - не менее 10 процентов; </a:t>
            </a:r>
          </a:p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компонент образовательного учреждения </a:t>
            </a:r>
            <a:r>
              <a:rPr lang="ru-RU" dirty="0" smtClean="0"/>
              <a:t>- не менее 10 процентов.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1643050"/>
          <a:ext cx="8644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0175"/>
                <a:gridCol w="1147745"/>
                <a:gridCol w="1197216"/>
                <a:gridCol w="1197216"/>
                <a:gridCol w="1197216"/>
                <a:gridCol w="1197216"/>
                <a:gridCol w="11972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6/210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6/210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4/140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3/105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2/70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21/735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2/70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2/70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2/70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2/70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3/105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11/385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РК и КОУ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5/175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5/175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5/175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5/175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6/210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26/910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500298" y="1000108"/>
            <a:ext cx="4436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ОСНОВНОЕ ОБЩЕЕ ОБРАЗОВАНИЕ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00298" y="3714752"/>
            <a:ext cx="4436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СРЕДНЕЕ ОБЩЕЕ ОБРАЗОВАНИЕ </a:t>
            </a:r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28596" y="4286256"/>
          <a:ext cx="8501124" cy="191198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33708"/>
                <a:gridCol w="2833708"/>
                <a:gridCol w="2833708"/>
              </a:tblGrid>
              <a:tr h="477997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базовый (10/11)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Профильный (10/11)</a:t>
                      </a:r>
                      <a:endParaRPr lang="ru-RU" dirty="0"/>
                    </a:p>
                  </a:txBody>
                  <a:tcPr/>
                </a:tc>
              </a:tr>
              <a:tr h="477997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 (1/1)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210 (3/3)</a:t>
                      </a:r>
                      <a:endParaRPr lang="ru-RU" dirty="0"/>
                    </a:p>
                  </a:txBody>
                  <a:tcPr/>
                </a:tc>
              </a:tr>
              <a:tr h="477997"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210 (3/3)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350 (5/5)</a:t>
                      </a:r>
                      <a:endParaRPr lang="ru-RU" dirty="0"/>
                    </a:p>
                  </a:txBody>
                  <a:tcPr/>
                </a:tc>
              </a:tr>
              <a:tr h="477997">
                <a:tc>
                  <a:txBody>
                    <a:bodyPr/>
                    <a:lstStyle/>
                    <a:p>
                      <a:r>
                        <a:rPr lang="ru-RU" dirty="0" smtClean="0"/>
                        <a:t>РК и КОУ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140</a:t>
                      </a:r>
                      <a:r>
                        <a:rPr lang="ru-RU" baseline="0" dirty="0" smtClean="0"/>
                        <a:t> (2/2) и 280 (4/4)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140</a:t>
                      </a:r>
                      <a:r>
                        <a:rPr lang="ru-RU" baseline="0" dirty="0" smtClean="0"/>
                        <a:t> (2/2) и 280 (4/4)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14282" y="142852"/>
            <a:ext cx="1922512" cy="57150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ФК ГОС </a:t>
            </a:r>
            <a:r>
              <a:rPr lang="ru-RU" dirty="0"/>
              <a:t>2004г.</a:t>
            </a:r>
          </a:p>
        </p:txBody>
      </p:sp>
    </p:spTree>
    <p:extLst>
      <p:ext uri="{BB962C8B-B14F-4D97-AF65-F5344CB8AC3E}">
        <p14:creationId xmlns:p14="http://schemas.microsoft.com/office/powerpoint/2010/main" xmlns="" val="242742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142852"/>
          <a:ext cx="8786874" cy="655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437"/>
                <a:gridCol w="43934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Проблемы изучения </a:t>
                      </a:r>
                    </a:p>
                    <a:p>
                      <a:pPr algn="ctr"/>
                      <a:r>
                        <a:rPr lang="ru-RU" sz="1600" dirty="0" smtClean="0"/>
                        <a:t>русского языка и литературы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Возможности  УП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оптимально соотношение теоретических и прикладных элементов содержания учебных предметов "Русский язык» и «Литература»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увеличение учебных часов обязательной части УП (ФК), предусмотренных на изучение предметов русский язык и литература (РП с углублённым уровнем планируемых результатов)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реализация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УП филологического профиля (СОО) с изучением русского языка и литературы на профильном уровне</a:t>
                      </a:r>
                      <a:endParaRPr lang="ru-RU" sz="16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-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в полной мере обеспечивается формирование коммуникативных компетенций обучающихся;</a:t>
                      </a:r>
                      <a:endParaRPr lang="ru-RU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недостаточно внимания уделяется способности понимать художественный текст;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содержание учебного предмета не в полной мере отражает этнокультурные особенности и традиции народов Российской Федерации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 введение специально разработанных учебных курсов,  исследовательских практик и проектной деятельности</a:t>
                      </a:r>
                      <a:endParaRPr lang="ru-RU" sz="16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недостаточно используется потенциал учреждений культуры (музеи, библиотеки, театры, выставочные площадки и др.), обладающих ресурсами, необходимыми для осуществления обучения и воспитания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-возможное введение курсов внеурочной деятельности филологической направленности в часть УП, формируемую участниками образовательных отношений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(КОУ)</a:t>
                      </a:r>
                      <a:endParaRPr lang="ru-RU" sz="1600" b="0" dirty="0" smtClean="0"/>
                    </a:p>
                    <a:p>
                      <a:endParaRPr lang="ru-R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-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неравный уровень владения обучающимися русским языком</a:t>
                      </a:r>
                      <a:r>
                        <a:rPr lang="ru-RU" sz="1600" dirty="0" smtClean="0"/>
                        <a:t>  в условиях </a:t>
                      </a:r>
                      <a:r>
                        <a:rPr lang="ru-RU" sz="1600" dirty="0" err="1" smtClean="0"/>
                        <a:t>многоязычия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- 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реализация комплексных и индивидуальных  УП  филологической направленности</a:t>
                      </a:r>
                      <a:endParaRPr lang="ru-RU" sz="1600" b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0430" y="2714620"/>
            <a:ext cx="250033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СПАСИБО  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4572008"/>
            <a:ext cx="84296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Arial" charset="0"/>
              </a:rPr>
              <a:t>Учебные планы </a:t>
            </a:r>
            <a:r>
              <a:rPr lang="ru-RU" dirty="0" smtClean="0">
                <a:solidFill>
                  <a:prstClr val="black"/>
                </a:solidFill>
                <a:ea typeface="Times New Roman"/>
                <a:cs typeface="Arial" charset="0"/>
              </a:rPr>
              <a:t>обеспечивают преподавание и изучение государственного языка Российской Федерации, возможность преподавания и изучения государственных языков республик Российской Федерации и родного языка из числа языков народов Российской Федерации, а также устанавливают количество занятий, отводимых на их изучение, по классам (годам) обучения.(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ФГОС НОО п.19.3.; ФГОС ООО п.18.3.1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214554"/>
            <a:ext cx="7000924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2"/>
                </a:solidFill>
              </a:rPr>
              <a:t>Значение учебных предметов "Русский язык"</a:t>
            </a:r>
          </a:p>
          <a:p>
            <a:r>
              <a:rPr lang="ru-RU" sz="2000" b="1" dirty="0" smtClean="0">
                <a:solidFill>
                  <a:schemeClr val="bg2"/>
                </a:solidFill>
              </a:rPr>
              <a:t>и "Литература" в современной системе образования</a:t>
            </a:r>
            <a:endParaRPr lang="ru-RU" sz="2000" b="1" dirty="0">
              <a:solidFill>
                <a:schemeClr val="bg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928934"/>
            <a:ext cx="83582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Русский язык как государственный язык Российской Федерации является стержнем, вокруг которого формируется российская идентичность, гражданское, культурное, образовательное пространство страны, а также фактором личной свободы гражданина, обеспечивающим возможность его самореализации в условиях многонационального и поликультурного государства.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142852"/>
            <a:ext cx="79296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КОНЦЕПЦИЯ</a:t>
            </a:r>
          </a:p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ПРЕПОДАВАНИЯ РУССКОГО ЯЗЫКА И ЛИТЕРАТУРЫ</a:t>
            </a:r>
          </a:p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РОССИЙСКОЙ ФЕДЕРАЦИИ</a:t>
            </a:r>
          </a:p>
          <a:p>
            <a:r>
              <a:rPr lang="ru-RU" dirty="0" smtClean="0"/>
              <a:t>                                                                                Утверждена</a:t>
            </a:r>
          </a:p>
          <a:p>
            <a:r>
              <a:rPr lang="ru-RU" dirty="0" smtClean="0"/>
              <a:t>                                                                                распоряжением Правительства</a:t>
            </a:r>
          </a:p>
          <a:p>
            <a:r>
              <a:rPr lang="ru-RU" dirty="0" smtClean="0"/>
              <a:t>                                                                                Российской Федерации</a:t>
            </a:r>
          </a:p>
          <a:p>
            <a:r>
              <a:rPr lang="ru-RU" dirty="0" smtClean="0"/>
              <a:t>                                                                                от 9 апреля 2016 г. N 637-р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Цели и задачи Концепции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214422"/>
            <a:ext cx="83582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Целью</a:t>
            </a:r>
            <a:r>
              <a:rPr lang="ru-RU" dirty="0" smtClean="0"/>
              <a:t> настоящей Концепции является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высокого качества изучения и преподавания русского языка и литературы </a:t>
            </a:r>
            <a:r>
              <a:rPr lang="ru-RU" dirty="0" smtClean="0"/>
              <a:t>в образовательных организациях в соответствии с меняющимися запросами населения и перспективными задачами развития российского общества и экономики.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Задачами</a:t>
            </a:r>
            <a:r>
              <a:rPr lang="ru-RU" dirty="0" smtClean="0"/>
              <a:t> развития системы изучения и преподавания русского языка и литературы в образовательных организациях в Российской Федерации являются: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- модернизация содержания образовательных программ русского языка и литературы на всех уровнях общего образования </a:t>
            </a:r>
            <a:r>
              <a:rPr lang="ru-RU" dirty="0" smtClean="0"/>
              <a:t>(с обеспечением их преемственности), соответствующих учебных изданий, а также технологий и методик преподавания русского языка и литературы;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- повышение качества работы преподавателей русского языка и литературы;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- развитие общедоступных информационных ресурсов</a:t>
            </a:r>
            <a:r>
              <a:rPr lang="ru-RU" dirty="0" smtClean="0"/>
              <a:t>, необходимых для реализации образовательных программ, в том числе для электронного обучения, инструментов деятельности обучающихся и педагогических работников;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- популяризация русского языка и литературы.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285992"/>
            <a:ext cx="8382000" cy="403187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/>
                <a:ea typeface="Times New Roman"/>
              </a:rPr>
              <a:t>Учебный план</a:t>
            </a:r>
            <a:r>
              <a:rPr lang="ru-RU" sz="3200" dirty="0">
                <a:solidFill>
                  <a:srgbClr val="002060"/>
                </a:solidFill>
                <a:latin typeface="Times New Roman"/>
                <a:ea typeface="Times New Roman"/>
              </a:rPr>
              <a:t> - документ, который определяет </a:t>
            </a:r>
            <a:r>
              <a:rPr lang="ru-RU" sz="3200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перечень, трудоемкость, последовательность </a:t>
            </a:r>
            <a:r>
              <a:rPr lang="ru-RU" sz="3200" dirty="0">
                <a:solidFill>
                  <a:srgbClr val="002060"/>
                </a:solidFill>
                <a:latin typeface="Times New Roman"/>
                <a:ea typeface="Times New Roman"/>
              </a:rPr>
              <a:t>и распределение </a:t>
            </a:r>
            <a:r>
              <a:rPr lang="ru-RU" sz="3200" u="sng" dirty="0">
                <a:solidFill>
                  <a:srgbClr val="002060"/>
                </a:solidFill>
                <a:latin typeface="Times New Roman"/>
                <a:ea typeface="Times New Roman"/>
              </a:rPr>
              <a:t>по периодам обучения </a:t>
            </a:r>
            <a:r>
              <a:rPr lang="ru-RU" sz="3200" dirty="0">
                <a:solidFill>
                  <a:srgbClr val="002060"/>
                </a:solidFill>
                <a:latin typeface="Times New Roman"/>
                <a:ea typeface="Times New Roman"/>
              </a:rPr>
              <a:t>учебных предметов, курсов, дисциплин (модулей), практики, иных видов учебной деятельности </a:t>
            </a:r>
            <a:r>
              <a:rPr lang="ru-RU" sz="32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и </a:t>
            </a:r>
            <a:r>
              <a:rPr lang="ru-RU" sz="3200" dirty="0">
                <a:solidFill>
                  <a:srgbClr val="002060"/>
                </a:solidFill>
                <a:latin typeface="Times New Roman"/>
                <a:ea typeface="Times New Roman"/>
              </a:rPr>
              <a:t>формы промежуточной аттестации </a:t>
            </a:r>
            <a:r>
              <a:rPr lang="ru-RU" sz="32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обучающихся 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(ФЗ-273 ст.2, п.22)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357166"/>
            <a:ext cx="8215370" cy="12003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Учебный план является </a:t>
            </a:r>
            <a:r>
              <a:rPr lang="ru-RU" sz="24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основным организационным механизмом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реализации ООП на всех уровнях образования (НОО, ООО, СОО). (из Концепции ФГОС)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B0CCB0"/>
              </a:buClr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*ФГОС НОО п.19.3. ; ФГОС ООО п.18.3.1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5143512"/>
            <a:ext cx="8534400" cy="923330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457200" algn="just" fontAlgn="base">
              <a:spcBef>
                <a:spcPct val="0"/>
              </a:spcBef>
              <a:tabLst>
                <a:tab pos="800100" algn="l"/>
              </a:tabLst>
            </a:pPr>
            <a:r>
              <a:rPr lang="ru-RU" b="1" i="1" dirty="0" smtClean="0">
                <a:solidFill>
                  <a:schemeClr val="tx1"/>
                </a:solidFill>
                <a:effectLst>
                  <a:glow rad="228600">
                    <a:srgbClr val="72A376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rial" charset="0"/>
              </a:rPr>
              <a:t>!!!</a:t>
            </a:r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rial" charset="0"/>
              </a:rPr>
              <a:t>  </a:t>
            </a:r>
            <a:r>
              <a:rPr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rial" charset="0"/>
              </a:rPr>
              <a:t>Основная </a:t>
            </a:r>
            <a:r>
              <a:rPr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rial" charset="0"/>
              </a:rPr>
              <a:t>образовательная программа </a:t>
            </a:r>
            <a:r>
              <a:rPr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rial" charset="0"/>
              </a:rPr>
              <a:t>на  </a:t>
            </a:r>
            <a:r>
              <a:rPr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rial" charset="0"/>
              </a:rPr>
              <a:t>уровне образования </a:t>
            </a:r>
            <a:r>
              <a:rPr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rial" charset="0"/>
              </a:rPr>
              <a:t>может включать в себя </a:t>
            </a:r>
            <a:r>
              <a:rPr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rial" charset="0"/>
              </a:rPr>
              <a:t>как один, так и  несколько учебных </a:t>
            </a:r>
            <a:r>
              <a:rPr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rial" charset="0"/>
              </a:rPr>
              <a:t>планов, исходя из потребностей и </a:t>
            </a:r>
            <a:r>
              <a:rPr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Arial" charset="0"/>
              </a:rPr>
              <a:t>возможностей</a:t>
            </a:r>
            <a:r>
              <a:rPr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rial" charset="0"/>
              </a:rPr>
              <a:t> всех участников образовательных отношений</a:t>
            </a:r>
            <a:endParaRPr sz="1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571480"/>
            <a:ext cx="8525164" cy="397031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Times New Roman"/>
                <a:ea typeface="Times New Roman"/>
              </a:rPr>
              <a:t>Индивидуальный учебный план</a:t>
            </a:r>
            <a:r>
              <a:rPr lang="ru-RU" sz="3600" dirty="0">
                <a:solidFill>
                  <a:srgbClr val="002060"/>
                </a:solidFill>
                <a:latin typeface="Times New Roman"/>
                <a:ea typeface="Times New Roman"/>
              </a:rPr>
              <a:t> - учебный план,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</a:t>
            </a:r>
            <a:r>
              <a:rPr lang="ru-RU" sz="3600" dirty="0">
                <a:solidFill>
                  <a:srgbClr val="002060"/>
                </a:solidFill>
                <a:latin typeface="Times New Roman"/>
                <a:ea typeface="Calibri"/>
              </a:rPr>
              <a:t>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(ФЗ-273 ст.2,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п.23)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6143644"/>
            <a:ext cx="67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Разработка  ООП входит в компетенцию  образовательной организации,  осуществляющей образовательную деятельность (ФЗ -273 ст.28.)</a:t>
            </a:r>
            <a:endParaRPr lang="ru-RU" sz="1400" b="1" i="1" u="sng" dirty="0">
              <a:solidFill>
                <a:srgbClr val="B0CCB0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126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600200" y="304800"/>
            <a:ext cx="6705600" cy="685800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 образовательной организации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928670"/>
            <a:ext cx="8755781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sz="200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разрабатывается как компонент ООП на уровень образования (НОО </a:t>
            </a:r>
            <a:r>
              <a:rPr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00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1-4 класс; ООО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sz="200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5-9 класс; СОО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sz="200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10-11 класс)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…может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составляться в расчете на весь учебный год или иной период обучения, включая различные недельные учебные планы с учетом специфики календарного учебного графика образовательной организации. </a:t>
            </a:r>
          </a:p>
          <a:p>
            <a:pPr lvl="0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планы могут быть разными в отношении различных классов одной параллели. 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ОУ  могут создаваться комплексные учебные планы с учетом специфики реализуемых образовательных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программ. </a:t>
            </a:r>
          </a:p>
          <a:p>
            <a:pPr lvl="0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плане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отражаются формы промежуточной аттестации могут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также отражены различные формы организации учебных занятий,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методическими системами и образовательными технологиями, используемыми образовательной организацией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(практикумы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проектные задания, исследовательские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модули,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самостоятельные и лабораторные работы обучающихся и пр.). 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809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79388" y="115888"/>
            <a:ext cx="8820150" cy="10810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Особенности ОП ОУ </a:t>
            </a:r>
            <a:b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современных условиях  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</p:nvPr>
        </p:nvGraphicFramePr>
        <p:xfrm>
          <a:off x="323528" y="2636912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Объект 8"/>
          <p:cNvGraphicFramePr>
            <a:graphicFrameLocks noGrp="1"/>
          </p:cNvGraphicFramePr>
          <p:nvPr>
            <p:ph sz="quarter" idx="4"/>
          </p:nvPr>
        </p:nvGraphicFramePr>
        <p:xfrm>
          <a:off x="4860032" y="2708920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143698" y="1484784"/>
            <a:ext cx="1922512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ФК ГОС </a:t>
            </a:r>
            <a:r>
              <a:rPr lang="ru-RU" dirty="0"/>
              <a:t>2004г.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724128" y="1484784"/>
            <a:ext cx="1922512" cy="914400"/>
          </a:xfrm>
          <a:prstGeom prst="rect">
            <a:avLst/>
          </a:prstGeom>
          <a:gradFill>
            <a:gsLst>
              <a:gs pos="99000">
                <a:srgbClr val="1D968E"/>
              </a:gs>
              <a:gs pos="0">
                <a:srgbClr val="00B050"/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Прямоуг. 5"/>
          <p:cNvSpPr>
            <a:spLocks noGrp="1" noChangeArrowheads="1"/>
          </p:cNvSpPr>
          <p:nvPr>
            <p:ph type="subTitle" idx="1"/>
          </p:nvPr>
        </p:nvSpPr>
        <p:spPr>
          <a:xfrm>
            <a:off x="285720" y="5214950"/>
            <a:ext cx="7778172" cy="857250"/>
          </a:xfrm>
          <a:ln w="76200" cmpd="tri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ООП  Организационный раздел </a:t>
            </a:r>
          </a:p>
        </p:txBody>
      </p:sp>
      <p:sp>
        <p:nvSpPr>
          <p:cNvPr id="13317" name="Прямоугольник 2"/>
          <p:cNvSpPr>
            <a:spLocks noChangeArrowheads="1"/>
          </p:cNvSpPr>
          <p:nvPr/>
        </p:nvSpPr>
        <p:spPr bwMode="auto">
          <a:xfrm>
            <a:off x="142844" y="2928934"/>
            <a:ext cx="8610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Учебный план </a:t>
            </a:r>
            <a:r>
              <a:rPr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sz="2000" b="1" i="1" dirty="0" smtClean="0">
                <a:solidFill>
                  <a:srgbClr val="B0CCB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компонент  </a:t>
            </a:r>
            <a:r>
              <a:rPr sz="2000" b="1" i="1" dirty="0">
                <a:solidFill>
                  <a:srgbClr val="B0CCB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основной образовательной программы </a:t>
            </a:r>
            <a:r>
              <a:rPr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разрабатывается </a:t>
            </a:r>
            <a:r>
              <a:rPr sz="2000" i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sz="2000" i="1" u="sng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основе </a:t>
            </a:r>
            <a:r>
              <a:rPr lang="ru-RU" sz="2000" i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примерного</a:t>
            </a:r>
            <a:r>
              <a:rPr sz="2000" i="1" u="sng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i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учебного плана,</a:t>
            </a:r>
            <a:r>
              <a:rPr sz="20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i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входящего в структуру примерной основной образовательной программы. </a:t>
            </a:r>
            <a:endParaRPr sz="20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000892" y="6286520"/>
            <a:ext cx="19800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b="1" dirty="0" smtClean="0">
                <a:solidFill>
                  <a:srgbClr val="E8B7B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ПООП </a:t>
            </a:r>
            <a:r>
              <a:rPr b="1" dirty="0">
                <a:solidFill>
                  <a:srgbClr val="E8B7B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 3. 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2928926" y="4000504"/>
            <a:ext cx="1714512" cy="107157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76096" y="714356"/>
            <a:ext cx="8967904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бразовательная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программа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</a:t>
            </a:r>
            <a:r>
              <a:rPr lang="ru-RU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комплекс основных характеристик образования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объем, содержание, планируемые результаты), организационно-педагогических </a:t>
            </a:r>
            <a:endParaRPr lang="en-US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условий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в случаях, предусмотренных настоящим Федеральным законом, </a:t>
            </a:r>
            <a:endParaRPr lang="en-US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форм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аттестации, который представлен в виде </a:t>
            </a:r>
            <a:r>
              <a:rPr lang="ru-RU" sz="28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учебного плана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календарного </a:t>
            </a:r>
            <a:endParaRPr lang="en-US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учебного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графика,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рабочих программ учебных предметов, курсов, дисциплин (модулей),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иных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компонентов, а также оценочных и методических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материалов </a:t>
            </a:r>
            <a:r>
              <a:rPr lang="ru-RU" sz="1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ФЗ -273 </a:t>
            </a:r>
            <a:r>
              <a:rPr lang="ru-RU" sz="1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ст.2, п.9.)</a:t>
            </a:r>
            <a:endParaRPr lang="ru-RU" sz="1600" b="1" i="1" u="sng" dirty="0">
              <a:solidFill>
                <a:srgbClr val="B0CCB0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58082" y="142852"/>
            <a:ext cx="1643042" cy="500042"/>
          </a:xfrm>
          <a:prstGeom prst="rect">
            <a:avLst/>
          </a:prstGeom>
          <a:gradFill>
            <a:gsLst>
              <a:gs pos="99000">
                <a:srgbClr val="1D968E"/>
              </a:gs>
              <a:gs pos="0">
                <a:srgbClr val="00B050"/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3947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00034" y="5786454"/>
            <a:ext cx="6705600" cy="685800"/>
          </a:xfrm>
        </p:spPr>
        <p:txBody>
          <a:bodyPr>
            <a:normAutofit fontScale="92500" lnSpcReduction="10000"/>
          </a:bodyPr>
          <a:lstStyle/>
          <a:p>
            <a:pPr algn="l">
              <a:defRPr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НОО раздел 19.3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          </a:t>
            </a:r>
          </a:p>
          <a:p>
            <a:pPr algn="l"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18.3.1. 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533400"/>
            <a:ext cx="813781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just" fontAlgn="base">
              <a:spcBef>
                <a:spcPct val="0"/>
              </a:spcBef>
            </a:pPr>
            <a:r>
              <a:rPr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rial" charset="0"/>
              </a:rPr>
              <a:t>Учебный план </a:t>
            </a:r>
            <a:r>
              <a:rPr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rial" charset="0"/>
              </a:rPr>
              <a:t>обеспечивает введение </a:t>
            </a:r>
            <a:r>
              <a:rPr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rial" charset="0"/>
              </a:rPr>
              <a:t>в действие и реализацию требований Стандарта, </a:t>
            </a:r>
            <a:r>
              <a:rPr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rial" charset="0"/>
              </a:rPr>
              <a:t> </a:t>
            </a:r>
            <a:r>
              <a:rPr sz="2400" dirty="0" smtClean="0">
                <a:solidFill>
                  <a:prstClr val="black"/>
                </a:solidFill>
                <a:latin typeface="Times New Roman"/>
                <a:ea typeface="Times New Roman"/>
                <a:cs typeface="Arial" charset="0"/>
              </a:rPr>
              <a:t>определяет :</a:t>
            </a:r>
          </a:p>
          <a:p>
            <a:pPr marL="285750" indent="-285750" algn="just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sz="2400" dirty="0" smtClean="0">
                <a:solidFill>
                  <a:prstClr val="black"/>
                </a:solidFill>
                <a:latin typeface="Times New Roman"/>
                <a:ea typeface="Times New Roman"/>
                <a:cs typeface="Arial" charset="0"/>
              </a:rPr>
              <a:t>общий </a:t>
            </a:r>
            <a:r>
              <a:rPr sz="2400" dirty="0">
                <a:solidFill>
                  <a:prstClr val="black"/>
                </a:solidFill>
                <a:latin typeface="Times New Roman"/>
                <a:ea typeface="Times New Roman"/>
                <a:cs typeface="Arial" charset="0"/>
              </a:rPr>
              <a:t>объем нагрузки и максимальный объем аудиторной нагрузки </a:t>
            </a:r>
            <a:r>
              <a:rPr sz="2400" dirty="0" smtClean="0">
                <a:solidFill>
                  <a:prstClr val="black"/>
                </a:solidFill>
                <a:latin typeface="Times New Roman"/>
                <a:ea typeface="Times New Roman"/>
                <a:cs typeface="Arial" charset="0"/>
              </a:rPr>
              <a:t>обучающихся</a:t>
            </a:r>
            <a:r>
              <a:rPr sz="2400" dirty="0">
                <a:solidFill>
                  <a:prstClr val="black"/>
                </a:solidFill>
                <a:latin typeface="Times New Roman"/>
                <a:ea typeface="Times New Roman"/>
                <a:cs typeface="Arial" charset="0"/>
              </a:rPr>
              <a:t>;</a:t>
            </a:r>
            <a:endParaRPr sz="2400" dirty="0" smtClean="0">
              <a:solidFill>
                <a:prstClr val="black"/>
              </a:solidFill>
              <a:latin typeface="Times New Roman"/>
              <a:ea typeface="Times New Roman"/>
              <a:cs typeface="Arial" charset="0"/>
            </a:endParaRPr>
          </a:p>
          <a:p>
            <a:pPr marL="285750" indent="-285750" algn="just" fontAlgn="base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sz="2400" dirty="0" smtClean="0">
                <a:solidFill>
                  <a:prstClr val="black"/>
                </a:solidFill>
                <a:latin typeface="Times New Roman"/>
                <a:ea typeface="Times New Roman"/>
                <a:cs typeface="Arial" charset="0"/>
              </a:rPr>
              <a:t>состав </a:t>
            </a:r>
            <a:r>
              <a:rPr sz="2400" dirty="0">
                <a:solidFill>
                  <a:prstClr val="black"/>
                </a:solidFill>
                <a:latin typeface="Times New Roman"/>
                <a:ea typeface="Times New Roman"/>
                <a:cs typeface="Arial" charset="0"/>
              </a:rPr>
              <a:t>и структуру обязательных предметных областей </a:t>
            </a:r>
            <a:r>
              <a:rPr sz="2400" dirty="0" smtClean="0">
                <a:solidFill>
                  <a:prstClr val="black"/>
                </a:solidFill>
                <a:latin typeface="Times New Roman"/>
                <a:ea typeface="Times New Roman"/>
                <a:cs typeface="Arial" charset="0"/>
              </a:rPr>
              <a:t>по </a:t>
            </a:r>
            <a:r>
              <a:rPr sz="2400" dirty="0">
                <a:solidFill>
                  <a:prstClr val="black"/>
                </a:solidFill>
                <a:latin typeface="Times New Roman"/>
                <a:ea typeface="Times New Roman"/>
                <a:cs typeface="Arial" charset="0"/>
              </a:rPr>
              <a:t>классам (годам обучения). </a:t>
            </a:r>
            <a:endParaRPr sz="2400" dirty="0" smtClean="0">
              <a:solidFill>
                <a:prstClr val="black"/>
              </a:solidFill>
              <a:latin typeface="Times New Roman"/>
              <a:ea typeface="Times New Roman"/>
              <a:cs typeface="Arial" charset="0"/>
            </a:endParaRPr>
          </a:p>
          <a:p>
            <a:pPr algn="just" fontAlgn="base">
              <a:spcBef>
                <a:spcPct val="0"/>
              </a:spcBef>
            </a:pPr>
            <a:endParaRPr sz="2400" dirty="0" smtClean="0">
              <a:solidFill>
                <a:prstClr val="black"/>
              </a:solidFill>
              <a:latin typeface="Times New Roman"/>
              <a:ea typeface="Times New Roman"/>
              <a:cs typeface="Arial" charset="0"/>
            </a:endParaRPr>
          </a:p>
          <a:p>
            <a:pPr algn="just" fontAlgn="base">
              <a:spcBef>
                <a:spcPct val="0"/>
              </a:spcBef>
            </a:pPr>
            <a:r>
              <a:rPr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rial" charset="0"/>
              </a:rPr>
              <a:t>Учебный план </a:t>
            </a:r>
            <a:r>
              <a:rPr sz="2400" dirty="0" smtClean="0">
                <a:latin typeface="Times New Roman"/>
                <a:ea typeface="Times New Roman"/>
                <a:cs typeface="Arial" charset="0"/>
              </a:rPr>
              <a:t>образовательной организации, осуществляющей образовательную деятельность, </a:t>
            </a:r>
            <a:r>
              <a:rPr sz="2400" b="1" i="1" dirty="0">
                <a:latin typeface="Times New Roman"/>
                <a:ea typeface="Times New Roman"/>
                <a:cs typeface="Arial" charset="0"/>
              </a:rPr>
              <a:t>должен предусматривать </a:t>
            </a:r>
            <a:r>
              <a:rPr sz="2400" i="1" u="sng" dirty="0">
                <a:latin typeface="Times New Roman"/>
                <a:ea typeface="Times New Roman"/>
                <a:cs typeface="Arial" charset="0"/>
              </a:rPr>
              <a:t>возможность введения учебных </a:t>
            </a:r>
            <a:r>
              <a:rPr sz="2400" i="1" u="sng" dirty="0" smtClean="0">
                <a:latin typeface="Times New Roman"/>
                <a:ea typeface="Times New Roman"/>
                <a:cs typeface="Arial" charset="0"/>
              </a:rPr>
              <a:t>курсов, модулей, дисциплин, </a:t>
            </a:r>
            <a:r>
              <a:rPr sz="2400" i="1" u="sng" dirty="0">
                <a:latin typeface="Times New Roman"/>
                <a:ea typeface="Times New Roman"/>
                <a:cs typeface="Arial" charset="0"/>
              </a:rPr>
              <a:t>обеспечивающих образовательные потребности и интересы </a:t>
            </a:r>
            <a:r>
              <a:rPr sz="2400" i="1" u="sng" dirty="0" smtClean="0">
                <a:latin typeface="Times New Roman"/>
                <a:ea typeface="Times New Roman"/>
                <a:cs typeface="Arial" charset="0"/>
              </a:rPr>
              <a:t>всех участников </a:t>
            </a:r>
            <a:r>
              <a:rPr sz="2400" i="1" u="sng" smtClean="0">
                <a:latin typeface="Times New Roman"/>
                <a:ea typeface="Times New Roman"/>
                <a:cs typeface="Arial" charset="0"/>
              </a:rPr>
              <a:t>образовательных отношений</a:t>
            </a:r>
            <a:r>
              <a:rPr lang="ru-RU" sz="2400" i="1" u="sng" dirty="0" smtClean="0">
                <a:latin typeface="Times New Roman"/>
                <a:ea typeface="Times New Roman"/>
                <a:cs typeface="Arial" charset="0"/>
              </a:rPr>
              <a:t>..</a:t>
            </a:r>
            <a:r>
              <a:rPr sz="2400" i="1" u="sng" smtClean="0">
                <a:latin typeface="Times New Roman"/>
                <a:ea typeface="Times New Roman"/>
                <a:cs typeface="Arial" charset="0"/>
              </a:rPr>
              <a:t>. </a:t>
            </a:r>
            <a:r>
              <a:rPr sz="2400" u="sng" smtClean="0">
                <a:latin typeface="Times New Roman"/>
                <a:ea typeface="Times New Roman"/>
                <a:cs typeface="Arial" charset="0"/>
              </a:rPr>
              <a:t> </a:t>
            </a:r>
            <a:endParaRPr sz="2400" u="sng" dirty="0">
              <a:latin typeface="Times New Roman"/>
              <a:ea typeface="Times New Roman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58082" y="142852"/>
            <a:ext cx="1643042" cy="500042"/>
          </a:xfrm>
          <a:prstGeom prst="rect">
            <a:avLst/>
          </a:prstGeom>
          <a:gradFill>
            <a:gsLst>
              <a:gs pos="99000">
                <a:srgbClr val="1D968E"/>
              </a:gs>
              <a:gs pos="0">
                <a:srgbClr val="00B050"/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416238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406</TotalTime>
  <Words>1573</Words>
  <PresentationFormat>Экран (4:3)</PresentationFormat>
  <Paragraphs>234</Paragraphs>
  <Slides>18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Апекс</vt:lpstr>
      <vt:lpstr>Документ</vt:lpstr>
      <vt:lpstr>Возможности учебного плана в части отражения филологической направленности образовательной программы ОУ</vt:lpstr>
      <vt:lpstr>Слайд 2</vt:lpstr>
      <vt:lpstr>Цели и задачи Концепции</vt:lpstr>
      <vt:lpstr>Слайд 4</vt:lpstr>
      <vt:lpstr>Слайд 5</vt:lpstr>
      <vt:lpstr>Слайд 6</vt:lpstr>
      <vt:lpstr>Особенности ОП ОУ  в современных условиях  </vt:lpstr>
      <vt:lpstr>Слайд 8</vt:lpstr>
      <vt:lpstr>Слайд 9</vt:lpstr>
      <vt:lpstr>Слайд 10</vt:lpstr>
      <vt:lpstr>ГИГИЕНИЧЕСКИЕ ТРЕБОВАНИЯ К МАКСИМАЛЬНЫМ ВЕЛИЧИНАМ  НЕДЕЛЬНОЙ ОБРАЗОВАТЕЛЬНОЙ НАГРУЗКИ</vt:lpstr>
      <vt:lpstr>ФГОС ООО  В учебный план входят обязательные предметные области и учебные предметы: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Возможности учебного плана в части отражения филологической направленности образовательной программы ОУ</dc:title>
  <dc:creator>Татьяна</dc:creator>
  <cp:lastModifiedBy>Пользователь</cp:lastModifiedBy>
  <cp:revision>48</cp:revision>
  <dcterms:created xsi:type="dcterms:W3CDTF">2016-08-22T13:43:42Z</dcterms:created>
  <dcterms:modified xsi:type="dcterms:W3CDTF">2016-08-23T17:04:42Z</dcterms:modified>
</cp:coreProperties>
</file>