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63" r:id="rId10"/>
    <p:sldId id="259" r:id="rId11"/>
    <p:sldId id="260" r:id="rId12"/>
    <p:sldId id="258" r:id="rId13"/>
    <p:sldId id="261" r:id="rId14"/>
    <p:sldId id="262" r:id="rId15"/>
    <p:sldId id="265" r:id="rId16"/>
    <p:sldId id="264" r:id="rId17"/>
    <p:sldId id="267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81" autoAdjust="0"/>
  </p:normalViewPr>
  <p:slideViewPr>
    <p:cSldViewPr snapToGrid="0">
      <p:cViewPr varScale="1">
        <p:scale>
          <a:sx n="114" d="100"/>
          <a:sy n="114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9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6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35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71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9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5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2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8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4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8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9C89-9427-421E-B94B-E6209509F10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37C30E-718D-4559-A0E0-F47F1971C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7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Тема: «Создание современного образовательного пространства, как основа успешности каждого ребёнка дошкольного возраста»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Заведующий МКДОУ д/с № 362</a:t>
            </a:r>
          </a:p>
          <a:p>
            <a:pPr algn="r"/>
            <a:r>
              <a:rPr lang="ru-RU" dirty="0" smtClean="0"/>
              <a:t>Веселова Наталья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985" y="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2020 года стартовал, традиционный конкурс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мастерства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«Воспитатель года».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9593" y="1153866"/>
            <a:ext cx="490963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году в районном этапе приняли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сразу два педагога детского сада: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Конева Наталья Сергеевна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Стадникова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Юрьевна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" b="10813"/>
          <a:stretch/>
        </p:blipFill>
        <p:spPr>
          <a:xfrm>
            <a:off x="3592535" y="3985774"/>
            <a:ext cx="2080895" cy="2704987"/>
          </a:xfrm>
          <a:prstGeom prst="rect">
            <a:avLst/>
          </a:prstGeom>
        </p:spPr>
      </p:pic>
      <p:pic>
        <p:nvPicPr>
          <p:cNvPr id="5" name="Рисунок 4" descr="C:\Users\1\Desktop\воспитатель года 20\ГОРОД стадникова\татьяна стадникова фото\Screenshot_20210123-120119_Cloud MailRu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3245" r="27547"/>
          <a:stretch/>
        </p:blipFill>
        <p:spPr bwMode="auto">
          <a:xfrm>
            <a:off x="5832117" y="4343370"/>
            <a:ext cx="2611127" cy="234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5767" r="5932" b="15286"/>
          <a:stretch/>
        </p:blipFill>
        <p:spPr bwMode="auto">
          <a:xfrm>
            <a:off x="431377" y="1291930"/>
            <a:ext cx="2894599" cy="2260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5259" r="12114" b="13100"/>
          <a:stretch/>
        </p:blipFill>
        <p:spPr>
          <a:xfrm>
            <a:off x="8379229" y="400843"/>
            <a:ext cx="3524596" cy="625117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16569" r="12347" b="16355"/>
          <a:stretch/>
        </p:blipFill>
        <p:spPr bwMode="auto">
          <a:xfrm>
            <a:off x="277202" y="4343370"/>
            <a:ext cx="3028290" cy="194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08161" y="2528693"/>
            <a:ext cx="477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марте2021 года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Стадникова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Юрьевна представила педагогическое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сообщество Дзержинского района на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Городском этапе профессионального конкурса.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305" y="2132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12-13 февраля впервые в этом году в линейке «Образование»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чемпионата «Молодые профессионалы» (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Новосибирской области в 2021 году</a:t>
            </a:r>
            <a:r>
              <a:rPr lang="ru-RU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соревновательной площадке ГАПОУ НСО «Новосибирский педагогический колледж №1 им. А.С. Макаренко» проходили соревнования в категории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«Навыки мудрых» по компетенции "Дошкольное воспитание".</a:t>
            </a:r>
            <a:endParaRPr lang="ru-RU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ds362.edusite.ru/images/p21_img-20210219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9" y="2659598"/>
            <a:ext cx="2951337" cy="39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10" y="5609829"/>
            <a:ext cx="71101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 представляла воспитатель высшей категории 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Заикина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Левоновна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прошёл все испытания достойно 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заняла 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место!!</a:t>
            </a:r>
            <a:endParaRPr lang="ru-RU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ds362.edusite.ru/images/p21_img-20210219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85" y="2767450"/>
            <a:ext cx="3017639" cy="20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s362.edusite.ru/images/p21_img-20210219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705" y="823584"/>
            <a:ext cx="3377679" cy="27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5499" y="0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УчСиб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2021»</a:t>
            </a: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525593"/>
            <a:ext cx="5713337" cy="4285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4401" y="1548360"/>
            <a:ext cx="5542742" cy="41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59724" y="612857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семинара в ГЦРО для педагогов района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участию в конкурсе Л.С. Выготского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7" y="4040376"/>
            <a:ext cx="2756925" cy="2067694"/>
          </a:xfrm>
          <a:prstGeom prst="rect">
            <a:avLst/>
          </a:prstGeom>
        </p:spPr>
      </p:pic>
      <p:pic>
        <p:nvPicPr>
          <p:cNvPr id="4" name="Рисунок 3" descr="C:\Users\user\Desktop\попова рег школ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95" y="3639"/>
            <a:ext cx="3274483" cy="40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89615" y="332509"/>
            <a:ext cx="488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Всероссийский конкурс им. </a:t>
            </a:r>
            <a:r>
              <a:rPr lang="ru-RU" dirty="0" err="1" smtClean="0"/>
              <a:t>Л.С.Выготского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79095" y="2745102"/>
            <a:ext cx="25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Лидерская школа</a:t>
            </a:r>
          </a:p>
          <a:p>
            <a:r>
              <a:rPr lang="ru-RU" dirty="0" smtClean="0"/>
              <a:t>«</a:t>
            </a:r>
            <a:r>
              <a:rPr lang="en-US" dirty="0" smtClean="0"/>
              <a:t>Leaders Camp 2021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Приэльбрусье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35" y="4491679"/>
            <a:ext cx="3394665" cy="2259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84" y="1188302"/>
            <a:ext cx="3927703" cy="2945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4449065"/>
            <a:ext cx="3461734" cy="23021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49687" y="629721"/>
            <a:ext cx="3085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Летняя школа – 2020</a:t>
            </a:r>
          </a:p>
          <a:p>
            <a:r>
              <a:rPr lang="ru-RU" dirty="0"/>
              <a:t>г</a:t>
            </a:r>
            <a:r>
              <a:rPr lang="ru-RU" dirty="0" smtClean="0"/>
              <a:t>. 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44743"/>
              </p:ext>
            </p:extLst>
          </p:nvPr>
        </p:nvGraphicFramePr>
        <p:xfrm>
          <a:off x="149630" y="778028"/>
          <a:ext cx="5966576" cy="5579364"/>
        </p:xfrm>
        <a:graphic>
          <a:graphicData uri="http://schemas.openxmlformats.org/drawingml/2006/table">
            <a:tbl>
              <a:tblPr firstRow="1" firstCol="1" bandRow="1"/>
              <a:tblGrid>
                <a:gridCol w="2479616"/>
                <a:gridCol w="256688"/>
                <a:gridCol w="1448048"/>
                <a:gridCol w="1782224"/>
              </a:tblGrid>
              <a:tr h="4497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конкурса, олимпиады, соревнования 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т.д.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проведения, организатор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(победитель, лауреат, призер)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991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8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«Золотая медаль 21»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Новосибирск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серебряная медаль 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«Золотая медаль 21»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Новосибирск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золотая медаль 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региональный чемпионат «Молодые профессионалы» Новосибирской области в 2021 году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 «Навыки мудрых»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конкурс «Пластилиновый космос»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Новосибирск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Благодарственное письмо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профессионального мастерства педагогов дошкольных образовательных организаций, «Моё лучшее образовательное мероприятие»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Победитель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2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«Мой край родной»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конкурсы в рамках «Неделя психологии» – 2020 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Дипломы, грамоты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2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методических разработок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«Моё лучшее мероприятие»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педагогов-психологов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Районный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</a:txBody>
                  <a:tcPr marL="56217" marR="56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 rotWithShape="1">
          <a:blip r:embed="rId2"/>
          <a:srcRect l="37890" t="31378" r="38663" b="27766"/>
          <a:stretch/>
        </p:blipFill>
        <p:spPr bwMode="auto">
          <a:xfrm>
            <a:off x="6714567" y="836451"/>
            <a:ext cx="2209665" cy="303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96" y="4148980"/>
            <a:ext cx="2108238" cy="25432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1545" r="27768" b="8227"/>
          <a:stretch/>
        </p:blipFill>
        <p:spPr bwMode="auto">
          <a:xfrm>
            <a:off x="6714566" y="4148980"/>
            <a:ext cx="2209665" cy="254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8221" t="19643" r="28167" b="4595"/>
          <a:stretch/>
        </p:blipFill>
        <p:spPr bwMode="auto">
          <a:xfrm>
            <a:off x="9213696" y="857453"/>
            <a:ext cx="2108238" cy="3016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1397" y="191870"/>
            <a:ext cx="900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педагогов в районных, городских, региональных, международных мероприятиях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2" y="4086343"/>
            <a:ext cx="3491161" cy="2610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26" y="1210360"/>
            <a:ext cx="3623586" cy="271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t="10667" r="-364" b="15152"/>
          <a:stretch/>
        </p:blipFill>
        <p:spPr>
          <a:xfrm>
            <a:off x="4528426" y="4241167"/>
            <a:ext cx="3767676" cy="2300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8" y="1189292"/>
            <a:ext cx="3468415" cy="2601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6640" r="24256"/>
          <a:stretch/>
        </p:blipFill>
        <p:spPr>
          <a:xfrm>
            <a:off x="8512232" y="2460566"/>
            <a:ext cx="3439949" cy="3591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5709" y="581891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«Детство без ОПАСНОСТИ!»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6" y="4048976"/>
            <a:ext cx="3720790" cy="264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793" y="648393"/>
            <a:ext cx="776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Детская лыжня общероссийского проекта «Кубок Анны </a:t>
            </a:r>
            <a:r>
              <a:rPr lang="ru-RU" dirty="0" err="1" smtClean="0"/>
              <a:t>Богалий</a:t>
            </a:r>
            <a:r>
              <a:rPr lang="en-US" dirty="0" smtClean="0"/>
              <a:t> </a:t>
            </a:r>
            <a:r>
              <a:rPr lang="en-US" dirty="0" err="1" smtClean="0"/>
              <a:t>Skimir</a:t>
            </a:r>
            <a:r>
              <a:rPr lang="ru-RU" dirty="0" smtClean="0"/>
              <a:t>  «Стрижи»»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5" y="1119029"/>
            <a:ext cx="3543632" cy="2657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7" y="1252032"/>
            <a:ext cx="3527327" cy="2645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13" y="1294724"/>
            <a:ext cx="3364795" cy="505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89" y="4080952"/>
            <a:ext cx="3480815" cy="26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31" y="1099635"/>
            <a:ext cx="4644101" cy="2607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2953" y="581891"/>
            <a:ext cx="496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Взаимодействие с социальными партнерами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4000"/>
          <a:stretch/>
        </p:blipFill>
        <p:spPr>
          <a:xfrm>
            <a:off x="0" y="2124282"/>
            <a:ext cx="6982692" cy="4101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25454" r="3575"/>
          <a:stretch/>
        </p:blipFill>
        <p:spPr>
          <a:xfrm>
            <a:off x="7459231" y="3855888"/>
            <a:ext cx="4644101" cy="28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896" y="296733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70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349" y="5503618"/>
            <a:ext cx="7766936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Современный детский сад является первым в жизни ребенка формальным институтом его развития.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ормирование образовательного пространства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является ведущим направлением деятельности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дошкольного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образовательного учреждения.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362.edusite.ru/images/p1_detski1y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49" y="0"/>
            <a:ext cx="8142099" cy="51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4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4741"/>
            <a:ext cx="8596668" cy="152115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государственный образовательный стандарт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885410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бразовательное </a:t>
            </a:r>
            <a:r>
              <a:rPr lang="ru-RU" dirty="0"/>
              <a:t>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</a:t>
            </a:r>
            <a:r>
              <a:rPr lang="ru-RU" dirty="0" smtClean="0"/>
              <a:t>)</a:t>
            </a:r>
          </a:p>
          <a:p>
            <a:r>
              <a:rPr lang="ru-RU" sz="1900" b="1" dirty="0" smtClean="0"/>
              <a:t>Образовательное пространство обеспечивает:</a:t>
            </a:r>
          </a:p>
          <a:p>
            <a:pPr marL="0" indent="0">
              <a:buNone/>
            </a:pPr>
            <a:r>
              <a:rPr lang="ru-RU" dirty="0" smtClean="0"/>
              <a:t>- 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pPr marL="0" indent="0">
              <a:buNone/>
            </a:pPr>
            <a:r>
              <a:rPr lang="ru-RU" dirty="0" smtClean="0"/>
              <a:t>- двигательную </a:t>
            </a:r>
            <a:r>
              <a:rPr lang="ru-RU" dirty="0"/>
              <a:t>активность, в том числе развитие крупной и мелкой моторики, участие в подвижных играх и соревнованиях;</a:t>
            </a:r>
          </a:p>
          <a:p>
            <a:pPr marL="0" indent="0">
              <a:buNone/>
            </a:pPr>
            <a:r>
              <a:rPr lang="ru-RU" dirty="0" smtClean="0"/>
              <a:t>- эмоциональное </a:t>
            </a:r>
            <a:r>
              <a:rPr lang="ru-RU" dirty="0"/>
              <a:t>благополучие детей во взаимодействии с предметно-пространственным окружением;</a:t>
            </a:r>
          </a:p>
          <a:p>
            <a:pPr marL="0" indent="0">
              <a:buNone/>
            </a:pPr>
            <a:r>
              <a:rPr lang="ru-RU" dirty="0" smtClean="0"/>
              <a:t>- возможность </a:t>
            </a:r>
            <a:r>
              <a:rPr lang="ru-RU" dirty="0"/>
              <a:t>самовыражения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23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000" dirty="0"/>
              <a:t>М</a:t>
            </a:r>
            <a:r>
              <a:rPr lang="ru-RU" sz="3000" dirty="0" smtClean="0"/>
              <a:t>униципальное </a:t>
            </a:r>
            <a:r>
              <a:rPr lang="ru-RU" sz="3000" dirty="0"/>
              <a:t>казенное дошкольное образовательное учреждение города Новосибирска «Детский сад № 362 комбинированного вида»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11 дошкольных групп 12 часового пребывания:</a:t>
            </a:r>
          </a:p>
          <a:p>
            <a:r>
              <a:rPr lang="ru-RU" dirty="0"/>
              <a:t>10 групп комбинированной направленности (от 3 до 7 лет)</a:t>
            </a:r>
          </a:p>
          <a:p>
            <a:r>
              <a:rPr lang="ru-RU" dirty="0"/>
              <a:t>1 группа общеразвивающей направленности (от 3 до 7 лет)</a:t>
            </a:r>
          </a:p>
          <a:p>
            <a:r>
              <a:rPr lang="ru-RU" dirty="0"/>
              <a:t>1 сентября 2021 года в результате перепрофилирования будет открыта группа раннего возраста для детей с 2 до 4 лет общеразвивающей направленности; </a:t>
            </a:r>
          </a:p>
          <a:p>
            <a:r>
              <a:rPr lang="ru-RU" dirty="0"/>
              <a:t>1 группа кратковременного пребывания для детей с 3 до 7 лет.</a:t>
            </a:r>
          </a:p>
          <a:p>
            <a:endParaRPr lang="ru-RU" dirty="0" smtClean="0"/>
          </a:p>
          <a:p>
            <a:r>
              <a:rPr lang="ru-RU" dirty="0" smtClean="0"/>
              <a:t>327 </a:t>
            </a:r>
            <a:r>
              <a:rPr lang="ru-RU" dirty="0"/>
              <a:t>обучающихся, из них 99 детей с ограниченными возможностями здоровья (далее – ОВЗ).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9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5735"/>
          </a:xfrm>
        </p:spPr>
        <p:txBody>
          <a:bodyPr/>
          <a:lstStyle/>
          <a:p>
            <a:pPr algn="ctr"/>
            <a:r>
              <a:rPr lang="ru-RU" dirty="0" smtClean="0"/>
              <a:t>Образовательные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основная образовательная программа МКДОУ д/с № 362,</a:t>
            </a:r>
          </a:p>
          <a:p>
            <a:r>
              <a:rPr lang="ru-RU" dirty="0"/>
              <a:t>- адаптированные образовательные программы для детей с ограниченными возможностями здоровья,</a:t>
            </a:r>
          </a:p>
          <a:p>
            <a:r>
              <a:rPr lang="ru-RU" dirty="0"/>
              <a:t>- «Гимнастическая азбука» - программа по физическому воспитанию. Автор: Усманова Г. В., инструктор по физической культуре МКДОУ № 362.</a:t>
            </a:r>
          </a:p>
          <a:p>
            <a:r>
              <a:rPr lang="ru-RU" dirty="0"/>
              <a:t>- «Цветные ладошки» - программа художественного воспитания, обучения и развития детей 2-7 лет. Автор: Ирина Александровна Лыкова. </a:t>
            </a:r>
          </a:p>
          <a:p>
            <a:r>
              <a:rPr lang="ru-RU" dirty="0"/>
              <a:t>- «Дорогою добра» - программа социально-коммуникативного развития и социального воспитания дошкольников. Автор: Людмила Владимировна Коломийченко.</a:t>
            </a:r>
          </a:p>
          <a:p>
            <a:r>
              <a:rPr lang="ru-RU" dirty="0" smtClean="0"/>
              <a:t>авторская </a:t>
            </a:r>
            <a:r>
              <a:rPr lang="ru-RU" dirty="0"/>
              <a:t>программа «Жар – Птица» - организация образования дошкольников в формах игры средствами сказки. Авторы программы: научный руководитель детского сада, профессор, доктор психологических наук </a:t>
            </a:r>
            <a:r>
              <a:rPr lang="ru-RU" dirty="0" err="1"/>
              <a:t>Большунова</a:t>
            </a:r>
            <a:r>
              <a:rPr lang="ru-RU" dirty="0"/>
              <a:t> Н. Я., Инчина М. В. (Майя Валентиновна на протяжении 18 лет руководила детским садом № 362.)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83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«ЖАР-ПТИЦА»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Программа «Жар-птица» включает в себя:</a:t>
            </a:r>
          </a:p>
          <a:p>
            <a:r>
              <a:rPr lang="ru-RU" sz="2000" dirty="0" smtClean="0"/>
              <a:t>Программу </a:t>
            </a:r>
            <a:r>
              <a:rPr lang="ru-RU" sz="2000" dirty="0"/>
              <a:t>развития элементарных математических представлений для детей от 3 до 7 лет. </a:t>
            </a:r>
          </a:p>
          <a:p>
            <a:r>
              <a:rPr lang="ru-RU" sz="2000" dirty="0" smtClean="0"/>
              <a:t>Программу </a:t>
            </a:r>
            <a:r>
              <a:rPr lang="ru-RU" sz="2000" dirty="0"/>
              <a:t>развития речи.</a:t>
            </a:r>
          </a:p>
          <a:p>
            <a:r>
              <a:rPr lang="ru-RU" sz="2000" dirty="0" smtClean="0"/>
              <a:t>Программу </a:t>
            </a:r>
            <a:r>
              <a:rPr lang="ru-RU" sz="2000" dirty="0"/>
              <a:t>сенсорного развития.</a:t>
            </a:r>
          </a:p>
          <a:p>
            <a:r>
              <a:rPr lang="ru-RU" sz="2000" dirty="0" smtClean="0"/>
              <a:t>Программа </a:t>
            </a:r>
            <a:r>
              <a:rPr lang="ru-RU" sz="2000" dirty="0"/>
              <a:t>социокультурного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1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35"/>
            <a:ext cx="4570050" cy="3431108"/>
          </a:xfrm>
        </p:spPr>
      </p:pic>
      <p:sp>
        <p:nvSpPr>
          <p:cNvPr id="5" name="AutoShape 2" descr="data:image/jpeg;base64,/9j/4AAQSkZJRgABAQAAAQABAAD/4gIoSUNDX1BST0ZJTEUAAQEAAAIY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2QEhAMBIgACEQEDEQH/xAAaAAEBAQEBAQEAAAAAAAAAAAAAAQIDBAUG/8QAQBABAAICAQMCBAMFBQYFBQEAAAECAxEEEiExQVEFEyJhMnGBFEJSkaEVIzOxwTVictHh8CQ0U3TCBkNzgrKS/8QAGQEBAQEBAQEAAAAAAAAAAAAAAAECAwQF/8QAIhEBAQEBAAICAwEBAQEAAAAAAAERAgMhEjEEE0FRIkJx/9oADAMBAAIRAxEAPwD89CzBKTLq6ppGk0gQseU1pNg3E6WKzadQY8dsk6iH0MGGuOPHcVnh4PlbtbzL1THbbDnkzaia1JFcck7vKaRYdEahqGYUVuFhmGoVFWEAVU2oKSgCgAAACgIKAgAAqAAoAAACgABoDQAoghpRQRRBPQUABFAAAAAAAAAAAAAABFATQoIgTMQUi+Sfor295QJmI8pEXyTqle3vPh6cfFrHe89U/wBHWb0p2gRxx8SI1OSeqf6O02rSNf5OV8sz9oee+eI8d5Qei+WZj2hwtmiPvLja1r+ZIquKWyXt66hIq1ELEKMxC6a0CpoCZEJDQASbIiZAIjbcUaiorEUbimm4gBIqvhJtEM/VPiNfeVGpnXmdMfM3+GOpYxR+9PVLeo9Ac4pa34p/R0iul0CIq6NAzpdLpQTS6AE1s0oCAAgoKgqCAAGwAJSZ0beDn8rW8dJ/OS3A5XJ6t0xz29ZeTq7+XC2Tfqz193C3Vem2TUMWz9Pp/Vym3pDnMess6rc8jv2iE/aJ9YcpjadM+iant1/aP90nPHnTl8uzNqzAe3aM9N99t1z45l4kE19CbV12ki0T4l8/qn3apkmtonyLOnumNSz59HL59Z+zUZN/kjWlquVqu+9+GbRsPtwmNFZ1O47S3MOdo1Izj7HEz/Mxx37x5euHxOFm6M0d9RPZ9iku/N2DtDUMQ1DY0V9QjtYGxAV8jaTG08LtyZZmJhqINm/SECdN4OPbLO57VdMHGm09V/Hs9kRFY1HYUx460jVYam0VjczpzvlrjjvPd5r5ZyT9mpB1yZ99q+HPe2IahoahpmFgFhqEiNtRAENQQulFEUFABQAFQBQQFVAFQAAUEVFBBUBRAFAADQAogAAKIbAVFBFABFFEAAAAAAAAAAAAVFBAm0V8laZMn4a6j3lESbRBWmTJ+GNR7y9GPjUr9V/qn7uk3rXtCaOePi1r3v8AVP3dZvWsdnG+WfWdQ8983pWBHpvl++oee+aPTu5T1WnvOyKquJM2t5lYq1ELpRmIaWAVANAIsoAJvfhqKzIJsisz6dm60dIqDnWmvu6RVrQCaVOrv27ydMz5nShNojszHVb7Q3Fax4hQZisQqmgRdKCJpQARQAkAAAANCgAIKAgqAgEiCEsXtFazM+IBx5nI+Vj1H4p8Pj2ra9pmXsyWnLkm9mIiJ7uHXWtyOFcLcceHeIa05618XGMER5WePS3o6zEW/RYiTVx554sMTxpjxL2ESmnxjw2p0ekuV67r4fRtWLRqWIxxMx1d4gS8vmRgnXeWbYLR6PrzFf4YZtipPoqfF8WaW9k6dPrTgrG+zjfj7Gfg+eRMw9FsDnOLQmJGWYdIyxPlxmswA9Gt92bV2xjya7S6eRXGO1n3ONk+Zhrb3fFvXUvp/DbbwflOnTisvoRLdXOOzpDqrUH70ELrsqtAKPj54t17rG4TzG3omkxPZyyRM1mNa25Yy5xE2nUPbg48V+q3l5ePkjFOrxv7vfW9bV6otGkxW/Dhm5EU3Ed5cM/L3M0p/N5+rc7mVkGr2ta25nZWwumkdInbUOMdm62FdYaYiWoBuGoliGokVuCGYagRoSFUURQVABQAAAFQBQAANgAAAAAAKigAAAAAAAAKi6A2i6QAUBAFAVAAABQEFABmbRHlqlMmTxHTHvIiTMR5laY8mTxGo95d6YKU7z3n3lu2SI8JoxTj0p3t9U+8tzkiO0OOTLEeZcLZpn8PZB3yZdfilwtmmfw/zc+8z37rELgk7me/dYqul0qpEKoACAqAAmzy1Wm/IMrFLWn2h1imm4jQOdaRDcVVJtEKKMxNrTqK6j3luKe/eQZ7z4hrp35aAZ1EKAGhQEFBEFAEU0AAAACCgqCgIKCIKAiKkiiSrMyIkvLy79uiP1ei06h83JkmclpY76yNczTWiWItstZ5r06yOtdEzDzxk7t1vE9plnVx0m0QVt5Z3E+PJWkxX6u8qje9m2N6OqFG+pNxO2JvG9JtNV0SZ0z1eybmfXSaNb32ZmNHVJ1ReqoxMb8ud8cWjWnbXZmVSvNODt2nu816zWe8afR7+zGTHF69/Ks3l86YarfTeTFas+HKY0MfTr2tD6Pw6usP5y+VWZiX2uHXWGv5bb4+x6vTbcejNdy6RDsrUL6EQ16KEd4CvgB57Y9uV8X2eyaszWJRHzr4nG+KYiemZh9K2P2crY0THxstM0feHOufJTtaNvsWxR7ON+NW3mrOJjzY+RWYjq7beisxPh5s/Dme9fRwrky8e2p8exq6+lo6dOGHlUyeup9peiJ2oROnSLM6g1MeFV1iWolxizpFgdIViJagVshIXYKIqiiKAACiLsAAFEUAAARRAAAAUAEVAFAAABFABQ2gKAAAAigIKAigAMzbvqO8+0N1wZL97fTHt6iMTeIarhy5dfuV958vRTFjxR2jv7z5WcnsgzTBjx957z7y3OTXhwyZ6x67lwtltbx2gHfJmiPMuFs1reO0MdO2ohcGdbXTWl0qpoUAAADaAqbWKzLdaAxETLUY3SKtAzFIaiIgme3tDnOTfakTb/JR0Ym8R959oSKXt+O3b2h0isR4jQOer3jv9P8Am1XHWvfXf3lvRIhCosACgCKCoKAgoImhSUEXQKoAIigAgoqaFARRBAAUZlpJERmWpZkHn5N+jDaf0fKtk79nt+I36aVh8jJfv2l5/J7rfPp6IyJOSPd5OqVccb+T07jXlYnXq8u16k+J8nqm0z6rGe+434h5YtPu1XL7nuLsr2ftFJnvWYhrqx2ruLRv7vH1RpmbbjULtPTv8zukWmI87cImYXqnaLr0RfS/M93Kt4nz3LRv8M6QdZvFo1vTcaeKeqrVMsx5VNezbPaGK5Nw1MRMLKEyINIzfU+XHNi6ojXl2lnYleOmOZzRT7vu4Y1WIjxp8/i4d5pv/J9Skdo16O3Ec8dKw6RGpZrHZ0iHVSGtACeBdAgaBBmasTV1lNA880Ymj0zCTUHlnG4ZOPW8amHumrM0Qx8XNwJjc0cYtyME67y+7bHtythifMJiY+ZTn67Xr/J7MXIx5Y+m3f2MnFpbzV5cnw/XfFbU+0p7Pb39MSneHzYzcnjTq8bj7vXh5uLL2tPTP3XTXpizcWc+mJ7xJuYVXeJWHGt3SJFdBmJXYjQmwVRNqCiAKqAKIAoAAACoAu0AFEAUBQAEFQBRAFAFFQEURQASZiAVJmIZibX7UrMu1OLM98lv0gRx6pmdUiZl1pxr375Laj2h3iKY41WNM3y/fUJo1SmPF+GO/wDVLZP0ee/Ij93vLja1r+ZB3vniPHeXG2S1/tCRCxC4qRVYhYhVE0sCggqAAamQE7y1FHStFHOKN1o6RGlBmKrDNskV7eZ9oZ1kv/ux/URu1618yz1Xt+GNR7y1XHWviO/u3oHKMUTO7zNp+7prXhrRoE0aUFNGlBGGoJjusQCKAIoAIoAAgiKQAoCoKCCKKIKAgoKgAgioKSm1SRElizUsWB8n4rafm1r6RG3zZ7y9/wATnfIj/heLpl5e/tuMaO7U9kYXA0ACTGlJkRnaxIkg3Fm4mJhxWExqV2iIWN+kuPXMNVvtMa2Ou9x4TpgieyxMTKKzEal0i0wm/dJtrwLjfVtepyjv3Wfs0w35IjaR47vRx8e523zNrNduNi6a93rpXszjr2h3rD0yMkQ2kQvhRdBC6UQUBAkZRJFAZlNNaNAxMJptNCuc1ZmrtMJMA4TViaQ7zCdIPNbFFo1Mbh4s3w+tpmafTPs+rNWJqmJj40W5HEnXmvtL04ubiy6i302+722xRbtMbj2l4uR8Orbc07T7JliO2u26ztYvMeXzPl8njz9Mz+TUc7JHbJTaaa+rXJEukW2+THOp7TDtTnU/iXTX0YldvLTmY7fvO9LxbxK6roIoqiAKGwDYAKIAomzYKG0BVQBQAANgogCgAAKKAICs2tFQaSbRCVpkyeI1HvL0U49Kd7fVP3EeesZMk/RXt7u1OLEd8k7n29HWbxHaHLJmiPMoO260jVYc75deZ08189rfh7Oepnz3DHW+f+GP1cpm1p7ysQsQqpELELEKomlABUNgG0mUjc+IBrZqZarSfVuKKMRRuKN6iCZiI3M6AiIgY+Z1fgjf39D5drfjtuPaAJyRvUd59oOm9/xT0x7Q6VrFY1EaXQM1x1r4hvREqIiiggKAAAigAACKaFABEUBUARBF2QKAAACAoCCiqhAACoIko0gIkqkgzLFu8OkudwfI+J1/vaz7w8Uy+h8TrOq39uz5sy8vkn/TcvpJkBhVTsCKGtwm1gRmY0zvTp5hJqqM7gn7E10iosb0igqxbssWnzE92JN6TDXauTf5rMuG263TGp069WoKbtJWm4i0+PZ6InVdRGlkGa1mbRD6ODHqIceLh3PVL6FKah6OOcYtK1dIgiGodENGhVUAEAAQ9VRkNIoDMr6LpNAgKCaRQVnSaaAYmGdOiaBzmEmsT5dJhNA42xxaNTG4ea/FrPiP0l7tJMRKYPmW4VJ/dhytwKfeH1Zp+rE1TEx8m3A/hvP6vb8K4+Sl8kZe9ddnomkSRe2P7wYY72xzX8PePZhrHmizpNa3BxVq1Jr94YBdm2drs1VNptmb6lm9SfZjYx1nWxfNxP6uNm2OvszNtsd/kc8/RjqrjFpai0nP5PNMdBy62osvPn5twxtWYsTaHT9nObqNCRMSrcsvuAqCiqnqoCosd+0RufsIEzDpXBa34p1Hs6RXHj8R3BxriyX/AN2HWuHHj7z3n3lbZNR51Dz3zx6d5EemcmvDjfPWPXcvPa9r+Z7JFRcatmvbx2hnW2ohdKJELpQUAUASZEUZaikyCTJETZ0jHHr3biNKOcY/duKxDTM5ax2j6p9oBpLWisd50z/eW/3I/q1TFEd/M+8gnVe/4a6j3lYxRvdp6p+7pELoEiNLpQQgFFZ0sKCAAAKAigCKCiKCAAoioAiyiCBIgKAAsQKAAACoAAIoCKJoUSVQRJFAYZtDembA8POxzkwWj1jvD4EzMTL9Peu4fA5+D5WaZiPpnvDl5J/VeeLS1FnI3LjhrrFjcOW16kxfk2u5Yi2/LQurs2biU8IG0XYCeFQ2BMI0AzojtKmlRut7Q9/Dw3yzFreGOHwpyTFrR29n2MWOKRERDrxx/aaYscViNO0QRDTsho0KoAAaRUADQCKDIaABJFQENKAySujQqGlQENLMICTCNSgMSNTCTAM+GZrE/m3MJpBzmumJj3d9JMR+oPLak+YapmtTtZ1mrNqb8iO1M1bx5W1It3js8c0mk7q3j5M1nVmLcHS8TXz/ADcpl6YyVvHo55MO+9Z19nn83ys9NRwmU6i9Zie/ZiO3l47b/XWRvrg6ohzNsrjdp7EW92UMTHSLG+7G0iTFx033WLOeyOxhjtE/dduWzrky1Pi7VnUtzbs83U6ReOzfPk74mRm8u0WhqJ24bjbtjx3t4jUe8u3j/J7tyxixta1m09o260xVpH1TuVnJEeHunXplK4PW0/o3utI1WHnvniPXc+zjbNa3jtBo9d80RHedOFs8z+Fx1vysQoTNreZWIWIVVSIaBRQAE2JtRdmyImWox+4jPlqtJny6RWIa0oxFIhpLWrXzOmeu9vwV195BuZiI3M6j7szl32pXq+/oRi3O7z1S6RWIBy+Xe/47dvaHStK18Q2aBNNQLAAoIAACmgQUBIU0AEKAiiggAAAIKCoKgIkw0mkGdLpTSBAooigIAAAAgoogqChsARFkBBQRmWZhtJBymHi5nHjNjmvr6PoTDF6pR+Wy4ppaaz5hymH3uZw4y13Ha0er5GXDfFP1xr7uHXODgN6SasjCxMrpYnXogztYssxEpNJFXcKxMTBWJmUNbagrWWtVr5lGmemZZ8OvXvtEaduPwMvIneumvvKyWjyxEzMREbl9Pg/Dp7ZM0a9qvdxeBiwRExG7e8vZWmvEadeeM+01zpjisaiNOkQ3FF6YdUZiFlqEtHdRlQUQVAEUBAABfJMdmQEhQQAE0oAgACKgCKAmkWUkVEaQESYXQgzpNNaSYBJZ1DaTBRzmrz5ccT+bvNpiWZ1Pf1ePyeaWZGpHj6r4rdpenDy4t2t2lzyVifHlx6In7S4c+Sx1+Mr6X05I793DJgmO9e8ezyUzXxT7w9mHk1yRrfd0/wCe2MseefyHryYq5I36+8PNkxXx+Y3HvDl147FnTHgIlXNdIVNECiwJCiqtYm06iNu+PjTP451+TfPNqbjhHeda27Y+Le3efpemtMePxHdMmetI7zEO88Un2ze/8ax4aY+/mfu1bLFY9oeHJzP4I/WXnvkvf8U7X588/TPxt+3ty8ysePql57ci9/M/ycYhYjTl15Oq3OY7RZ0iYcIlqL9k583XKXl6IVxrkhuLbezjySyaxZjpAkSbdZUaGZk8tQXZtquOZ8txSIUc4rMt1xt6NxHeewEVVj5m+1K9X39CMdrfjt+kKLbJWO0d59oTWS/r0x9m64618Q0IxXFWO/mfu6aVdAmhQBTSggoIGhRQU0IigAKAnqCggTBACmgAFFQAEF0AgogiKAzPlTQAKAigCKAgACCgIKgqCiiAAgAiCgMpMNGhXK1NvLn4tb1mJjs90wkwmI/O5/h16bnHO49peO1L0nVqzD9XbHWfSHK/FpfzWJc7xP4r8x29Tpj3fdyfC8VvTX5ONvg8fu2mGPhR8iKrp9T+x7f+p/RY+C2nzf8Aonxo+S1XfpD7VPguKPxXtL04/hvGx+McTPvPc+FNfn6YsmSdVra32iHsw/Cs+TXVEUj7vvVx1rGoiIj7N601OIuvn8f4XixT1T9U/d7a461jw6RC6bkxGYjs1pdEqiaNG4h5783BSLfXFpr5ivcHo0lvMOfF5NOVj68e9b13dbrCMCjSoaVAJQ2AmgAXQDIhC6QFEk2B6hIAaAEF0gCKgCKgqAAko0iCEgCaRrSA53rvvDhefs9Vo28166mXh8/GXY6cOXVpm3TadeJWYZmHmdmLY5j7uc1nf09pduqfCa9iXGKYuXbHMRk7x7vbTLTJXcTt4bU6nOIvituk6dufJ/rnY9+TjxP1Y/pn29HCYms6tGpaw8yJ+m/af6PVPTkrqY3DV4nXuJuPErrk49omOjvE+/o3j41a97zuf6OX6rrXycKVtedVjf3emnGjzfy6dVaxqIccvJrX13PtDrzxzz9p8q9EdFI7Q55OTWnmf0h47573+0fZjW/KdeXPpMdb8q1vw9oce9p7zuV6SIcr3a3PR0wsro0xqkEr2hmZ2iLHdrtDn4VV1qdS3S/ZyaiJalw+3b5ixuZTHSPM93WveY12dPnWLzjdcfu6xWIhI7QnXG9V+qfs+lz9MNpa9a+ZTptbzOo9obrStfENDETe34a9Me8rGKJ72nqn7uookRELpdGhA0ujQANRAIaXQApoAF0AihACgAAAKCIKCiSprYJCgAAIIoKigCCiIkooKgoCCgAAAAiAKoAgIoCAKCNICaTSgCKAiaaAZFNAzMGmtEARTfdflw1T8Kz47sox0nSzXPitfopeLW9q92Zz9eW2PDEWtX8Uz4r/ANUTXTpOl5K8vJXnfs2WKzvxasa9Nuv7binLbFWLTasd+39Fw130PNxOXPJjLM06IpOt728ePmZf2bkcjJeZ/dxx/wB/oYa+pa1a1mbTERHrMvPl5+DHi+Z1dUb1HTHl4rWnB8G+qd3y+d9/P/RjJxr/AC+Lxoi27T1XmI8f97kxNerlfEJxxi+Vj6uv3/y/q1yuXMZ6cfHOrT3taI3qP+bObh5b83FalaxixV7TM+v5OmTgWnmftGPNNLT57b9F9J7caY7Ypz8nJusdP00md9vu4cSvy/ht5iu8ueZisR5n0/5vTz8OT9n+ThrfJe8x1Wn2/N6uLhriw0iKdMxGp8bDGeBxv2XjVpPe3mfzd7NJfwjcYPINKIqAIoDIoCh5GUQUVWdLpRBCfAgKioAACSigIjSAnoigIjSTAqAIIaVAZmdbcMk7/N3vG408969Pd5PyNx04creWYhq6Q8bqxrv4JjTc9/CeumWWepJjazXSCWOdscWMebJhnXmvs6fmz07j3bnVjD24+RW9NxP/AEc8nKrXx3l4+iYnt2Tp06ftqY6XzXyeZ1HszBEdlhyvVosdliUWNI0sovg3IGyBUTUmFPPhYp7pprPZYiZ9HSKxC9jRmIiPzWIn2PyhYrM+Z/RNXWomPWdO2OJ/dr+sudNRG4h68cfTD1/jyddbU61mMe/xzt1isRHYV9GMBAsQoKKBpSFEQ0qqJAKAKAAACgIaUQAFAUQAAAFAFARQEFNCIBvQpoI7qggAAAIKAgoAigIKgAAgigCKAgAoimgQUUQAEFAQFBEaQG6/hL2ilLWnxEblafhcOdXJk49seKu7X7faIZZr5eDLfDxc/Iis9WS2ot21D3/DaRi4VbT2m31TMri4kTwY4+auu3fU+vu3j4cVxRitkvfHH7s6jsrMjx8Sk5+Zl5t+1I30T7+m/wCScLFkvj5HJ6Z+beZ6Ins+tWsVrEVjUR6LpNXHzuLxMlODfFbVLXifHfyuP4ZSOLGHJa1u+9x2fQ0guOMcfFFK06KzFfG4266NxE+Um32kXF0aZm0/aE3M+pg3Ok3DIuCWvb92EibT+KWgVAFBCQENKgGgBUUgZQRQBJUBBSQSUaTQILAoiKIIioCCygJ6iiKyLpAEVASXC/1O9ocJiYmXi/It+m+HG/dmOzrMRMS5PI7CR38iCLPhNG+xCITCeGt+6IydpYmullqBljXZJjs2T2XUY7ptqTp2IbWJIqkz0yLrURMtRVad47r+TNqkQvhFQPP2I1HnuaPIG1iCI7rWI2RuRqPR6sW5caREvTjjVYe/8fn3qd/TSixD3OSKooQpCiAKAAAsACgAAoIKgAoAjSaABQAAAVRAVBBQEUARJhpATSqAgaAAAAAQUBAAAAEUARQEFQAJTaiggAAIqGwAAAUERo0DVPwrpms6OuUxG9Hhz3M+oYN9UJ1+0MhgvVb8knfrOwFAFAABFAQVAQVAEUBElQEDQKQQoiIaUAABDSiCSiiiAeEEFQBmWmZASV0gIJuDcCqJs2gssm/q0AT3crw6sXcPPz8uVjhPhy9Zdpcp7S+fjvEmvZlrukoVNaDasskRGkmGphPCIxKzGmp0z7SIR4XR6rsRnv8AaUif92W4hqkRtNMYiYnzuCK/VO+8N2j2Ig1MIiIGiIRWdNRC62kgkwkQu1hW5GvEaZjysRvvLVYjfdY1G6edvXT8Lz0eqPD6X489OfYKPU5iyQqiQpCgAogKAAACgAAAACoAoQoIGlAAABQQAAUBBQEFAQVAAAQUBBQEDQAAAigIKgCKAgoDMwsKgAooyaUBNGlAQ9V0AgqACoAKAmgAA0AAoIqAAAAGgEUBEUBEUBABUABQEZPQ2AoAgIoCQLpADQAgqSCGtqzbq19M91EtPRXc9ocb1teImt4rEt0xZL9s1otHtDN8G8sWiZ3rUeyDEceZ/ft+e2vkdP71pemI6YiEmEHkvXLXvSYn7S4W5dqzMWxzEw98w8+fDF6z7pVTDk6/q1p3244u0R7usd4WCpMbgVLB5rx02c7w75Ic5js+d5ectdub6ck12WfOl9HBtghZZGGonusxtmF2yJMJDc94Z1rsIuuya9YN9yJ0IQ3STtMbWseZSiJ6taNbQSO8tR4IhYgouuzGttbn0PKKzruQumohuNpEa8tU1v7muxSO+2+ZrUd8VYm3l6HPBWIjbq+n4ec5cO77IUhXZgBVEVJhqBAUABQAABUACZTcAom1AUUAIADSgIoAAAAAAACoAAAAAAAigIKgAAAACKAgkRMTO5UAAAAEFQAVFQlFBUFATQoCCoAAAAAACKAAAJKgCAoIKAgAIKgIKkggqCgAACIAAAIACgACCgIAAkwqSC0efPyK0yRHrE6mHePPZ8n4jjnHmjN1d5+mY92bUfX3uOyS8vF5Nbax2nVo9/V6pFYt5YmHSe7EwDhbteXSvh58l/8AxXR/u7d6CtgAxkj6XGXotG405zTpidvH+Rxd2N81wtX2YdfLneHidWZQ0mkYGolkie6q2eWfX7NMokxqU0uxEXTcR2hiG48AW7JCyiCgoIsB47osXwpWYXfdptPVvv2hmPqs74qbtHs9Hi5tuLfUdscfS2RGlfUkyY819kBCwoKCgkKeoiigAAAPDz+Z8qPl45+qfM+xbg68nm48Hb8VvaHz8vxHNefpmKx9njtbc7me7Lje61j0Ty83n5lv5t05+aJ7z1R93klE+VXH2uPza5Z6Z+m3s9tZ2/Mxaa2id6l93g5vnYa29fEunPWs2PWqQraKAAKAgoCC6QFDYAAACggACKAAAIoCCgIACCgIKAgAILICC6QAAAACUUUQVAAAEUBBUAAAAAAAAAAAAARQEAARUARQGRUADYKCwIgAB6BAAioATIkgAAAAJIAtY792OTgxX721P5tRti1ZlM0eW+Gs66fNfEpHKzY7dN6dVfeHp6IZtj2mDE8jcbjtBfNEV7d5csuGYmNd2q01WNxsHClJvet7fijb11idMxXdu3h1iBUVdADF43DYz1z8pg8s9pZvG4d8lfs5THZ8zycfC47y7HCCVtGkhzEnwlfxbak1pEJhY+yRHrLSVKyvp9ifJr2RCOzpEahzr+J02DMz3INd1iGUWDRELOoRYfY7eDaR5G5Go8nlIhutZ8erpzGmqU7PTip00TFSIdn0/D48/wCnLvrfSQor0uYCgKiqAKBAQogigOebJGLFa8/uxt+eyZJvebW7zM7fY+KW6eHaPeYh8SO7l5L/ABrk7KnTI5NG02JMoEvp/B7bi8b8TD5b63wWn0Xt7y6cfaV9WGkhp3ZBQRBQEUAQUBNCgIogKAAAAAAigIKAgAAAIKgAACKAkgAAAIoCAAAAAKIKgAACKkzoFQhQQUBAUEF7gIqKCAAAAgqAAAiKgCKgAAqgIgCAoICgAIqAnhRAAAQlUARRBE0sgMzWE6W0kGek00gIKiKAaBJjs80+Xqc70ie7z+bx/Kem+OseaYYmHWe0szDwdc46uaF4mCO7mmEtR3QiexUxddzvtYhWUxNeG58MQ1PgE36LEJEN9ohmokJK7SPI1IQupjR2dI7x3ajaRDtgp3mZhMWObT37PVEREPb+P4dvyrn11/CIUH0JHIVGlBQUAUAUBNLAAqKgjw/FY3xJn2mJfHnUQ/QcrH83BenvD89eJ3r+cOPkntvlfLM6NSkx93JSUmYGZ0CTO/D9D8Lwzj4ldxqbd3x+Bxp5HIiNfTHe0v0tKxEREO3jn9ZqxDSQrqgAICoAAAKAiiACgIKAipoAAAAAAAAARQEAAABBQEABBQEAARQEBVEFAQAEJUBEmNxpQEiNdlAAEBQAAAAQAVAAAQVAAAQQ2BKfmqCgkgNAIgAAigJCgAknoAI0gCKgAqeEBAAlFAQCQRFAQVBT1AQQ8woDzZa6t9nOYeu9eqHmtExOnh8/jz3Hbm65zG3PxLtrbM193krbAng2yjULtmZWITEa9lIPDKNdohPMSzvZMphgvnaR3brEQrRSNOlK9VkpSb27PThx9HefL1eHw3q7U6uOlI6atIr6cmTI4CwK0IosKAoAoAKAAKCAoMWh8n4hxpractY7T5fZc744tCWaPzW0mX0+V8MmZm2LUT7S8X9n8qba+X/VwvNa155nct4OPfkXitK7n/J9Hj/CLzO8s6j2h9XBxseGvTSuoWcf6l6cuHxK8bFFK959Z95erplqI0Ov0zqTX6Z90cr54jL09VOmZivnv1ezqooCgCggAAAAAAKCAAAAgoCCgIbDQAaAAAEUBBQEAARUAAAQAAAAQF2IoIbBRCVQAABFAQU0CCgIoAIoAACKgAACaFQESWkFQVBEAFVQREFQA0KCAoIACCgIKgCSqIIoSCCoogqIAAIjSAigKhAIDE0ibb9WxLNVwvinfbw5zXXmHsc8leqv3ebyeCZbG+e/9eO0MzXs7dEz6MzGnix1ntx8LFtLNd94Z1PlmxcdaT3SyYyXNgqsRMrFe23SldRPosis1rDcU3PhquOZtqHqpSKxrT1+L8f5e6nXUiY8cV7w2K+hzzOZkcbdFFaQFAD1VNd1FUAAUBUUAFBBQA0AiaWsPnZObktweRbURet5pXXt21P9XaM16T8uk7rh/wAW89/Tc/6JjOvZOqxue0MW5GOt60m31WtFY/Oe8f5Pm/K5GfDPVa15yYqUt7btbc/yh6LYsmSuLDa1YyY83XMx/D31JhqZedlmJ+VjiJitJ1bzu060x82+bnRTqtNJz67eIisf6zL0cbD1ZcuW9JjeTdYn2iNRL11pWv4YiO++wPnYONnnPXLevTX5mTJMT53PaP6PfMd25mNILEVNCtKAAigAAgAAAAAAACKAIAAAAACCgICggAIKAgAAAITCgM6NKAhKgIAAAogABokABABUABQQVABUAAAAFEVAQVBBFAZJVAABVARBBQQFAABBYT1AAARTQIigIKnhAABJFT1ARSQRFBUkIUERQAPUQEmFAYmu5csmOPMPQkxtw78Mu41OrHk6Dpid/wCT1dP2cr01O4ePyeGya6zvXOmP6dp0Q7V306WuKZ048+LrpdjlGPcO0YZnTrWkRGm4h7vH4JPtzvf+M1rprS9oImJnW+/s9Mc9IFGhQhVAFUD1UjyACgAoAKACggoCJk6pxWisbtMahpYEeOeBu1p6tRbLGSY16R6N5uFFseauKem2b8UzPaN+f6PTv7G5RMWtYrXURqDUbmdd/dFFw2AAAoACgAKgoiCoKACAAAqAAAAAAAgAAAAAAAIKAgqAAAgoCAAki6QBFAQBQA0AACaFAQVAAAAAEUARQEAAAFEVAAAEVARFkBABFAQAAAAD0PAAACHlYQAJAEVAEUBPUAABBBUBAJFAAAAAAEUBAEFZ6dtehEdyyX7CabhZmKUtee1axuWiaRfHalvFo1LM4k+h5pyWrjplvMxNv3PTxti/IyTqKaiZpvXtM6iP6z/R6YwU6axbdunxMukUpXxEQYj51rZskU/FEWnvPjUTMRH9P83r4mK9Ym+WNZLef5u/afRVwSFFaVIUUBQUBQEUPUFBQAAFAAFAAABQAAAABQAAAAAVAAQFRQQAARQBFAQAAAAABFARU0oCAAAAACAAAAgqAIoCAAIoCAKAAGwAQUBBUBUAAAAAAAEFAQAEAABAEUBABVQWURAAAAAAAAEUBAAJABAJBAhQQVJAABJRZBUARBdAAigqCgISqeoKVFqooSoJCwKgKAKAAsAoqpCgAACgCpCgKigAAoAAoCKAAKAAAAAACoqCAKKgoCaRpATamkEUABBQEUBBQEAAAAAAABBUAkAANgIKgCKAhKoAigIKgAACAAndRQBAUABBQEUBBQEAAAFEVBBFQAAEFQVBQAIERD0IAAABNgKIoAigIAAAIKAgACKgAAIKgoAgAKKiogAAAKDVWWoBQUEWBYAUAFAFRSQWBIUBQABQRUUFAABQFRQAUEAAVAFAABQRQAAAAAAAAARUEAAAAAAAAAAAAQAAAAAAAEAAAAQAE00gIAAioAAAigCAoAAAAAIACiKACSoCAAIoCIqAACiH5gJ/MUBAg0yioSkqBtm1tbmXg5PLmZmtO0e7HXU5anNr1ZOTjp5ncuFufHpV8+15lmJcr5b/AB1njfRjnz/D/VuvPp+9Ew+Zs2n7Kt8cfbx56ZPw226b7PgxeYntOpezj82e1ck7j3dOfJL9uV4x9LYxW0T47w1t1YURQAAEVAEUBBQEFQEFQUABRFBBQAABqGWgFRQUAFBQAUBQAVCAUABQAIVAUAFAAVFAVFAAARQARQUAAAAAAAAAAAAEAFBEFAEVAABRFBEFAEVAA0aAAAABAAAAAAQVAQFBElqUBIABBUUBQEAAAAgBAAUAAAAQFBEUBAAQEkAAUEAWECUQZlpmfCK8XPzdNeivmXzt9nbmX6uRb7dnnl5PJ1terx85CVSVc3TFjwzPZqJ0xMi2JMrG9b9GV6tV16NyuVj38Lkan5dp7ej6NZ2+BS01tEvs4L9eOs+70ePrXDvnHoEhXVgVFEAAJQAAAAAQVAABUFARQAAAaSPLQAKAqKAoAKLAAKCEKAKACgASAEKigAoAAKAAAAoAgoCKgCgACKAAAAAAAAIACiKAACAAIAAAAAAAAACCoAACaFAZFAEXSAaAARUBBQEAARRRBUAABFVNAAAAAAAAAgAILpNAIoCIoKgAJ6i6ERJZs0k+Eo+HyomORffu5S9XxCnTm6vSXk28fczp7OL6FRNsNtTLMybQCWVlnapV2+twLbw1fIfX4VenDWHfxfbh5Pp7YahiG4ehxFAQEUEFQAVABUAABBQEFQAUFQFAhpmGgIUUAFAVFAUAUARQBQAFBQRQBFgAFABQAgABQAAEABRFAQEmYjvM6j7go82Tn4cfaJ6p+zy3+J36vopXX37s3qLObX1E7Pk/2pk9qy1HxS3rSP0k+UX419XY8FPiOO3ndXpx56ZPw2iV2JjsMxKqigAAAACAAAACKAgqAAACogAKAAIKgAACKgAACKAgACKkggoCASAigACgAAACAACoAAAigIACSigqCoCBoAFSUQZ00aQeTmYIzY5iPxR4fGvE1mazGph+imHj5fDrm3ava/8Am5d8b7jrx3np8hlvJjvitq9dSxMvNZjvOjaG0F0TaumLDbJPjs1JrN6OPjnJkjfh9nDXVYcePgikQ9da6h6eOcjh11tahqEhXRzFAEUAAAAAQVAAAAAAAAAElUkVatJCgsKigKigoKAqL6gKACooJHlYRYBQAAABQARQUAAAFAAAABAAeLm8z5UTSk/X6z7Jbiyb6jpyeZTDGo739vZ8rPysmafqtv7R4crX3M77sbcOvJr0ceLFmzMzKTr1SbezGunxNzterTG9eWes0+Lr1/d0x5rUncTqXnrPn2Wtp21K53l9ji87cxXJP6voVtt+ai+n0/h/K6v7u094js6c9fxy65z2+rCsVns1Do5qAAAoCogCoIAKAACKgCiAAAAAIqAAAAAgAAAIKgAAIKgIKigAAAAAAAAAACACsyCgAgGhUFQBFBEFBUAREb1GmY8tojPTEpNIY/asMWtWb6tXzv0dYmLRuJ3CGuGXjVy11aImHgzfCvXHOvs+saZslanVj8/f4dmie0JXgZfXUP0E12nRE+jPwjX7K+Nj4Gvxd3rx4Irrs9vy6+yTSIjbckn0zerXKtNNxC6VpE0KKIKgAqACoAAAioAAAAKACAACSoKsNJCiEKegCqigKACgCgooAIEEAqgAKgCgASACgAoigAAAAgJIOPKzxgxTb96e0Ph2vN7Tae8zL0/E83Xm6Yn6a9nir2efyde8erxcetWfuz1alqZ3225zLi9GLNts+FhNTadAz5nazBrU6mDe5ET07EJM69NpWZ2upjprXdvFkml4tXzEs+iRGmpWLy/SYMkXx1tHiY27Q+b8Ky9eDp9ay+jV6ZdjydTLjYiwrIqAKgCAqKAAAAAACKgAqAAAAAgqAAAIoCAAIqAIoCCoAigIoKIGwAPCROwWUrXXrKgAAAACAAACKgKIqAAAAAipCoyU8s58lcOK17eIhunlnLhpljV69Ue0oj5OrU485Mk6+fbUz6xD2VzU41a8en1TSu5mfR2niYptWZrM9PiJntDP7JrkWy1vrr1uJjYmJHM7YYvjtFsniPZ1x8jHfr1b8E6mXHJxLWzXyzMTPTqkT6OF+JmpxMWOsdX17ydPmQ2vdGfHaZiL1nXnv4bi0T4nb5nJpWOnFWJi+aYi0z6Ql+rjTk5FK9NYrFKxPr90w19TslvDwcW178uKxktNaV+uZ9Ze+3oNS6yA0oigIAAAAAAipIAAIAAAAAAKgBAQK3HgARVSFAVFBQAVUUBUUUSVQFhUhRAAVRFAABUUBFAFAEABRFQBzzX+XitaPMQ3Lz822uNdKs+3xM0zMzO3KW7fVLET3eO32+hzMjURCTENR3nt2hZrqEbc9Rt0rqPTux7tY+9vyGa3bHGSup7ezz2xWpHe1Zn2h6+r6+yzrzE67Ky+f3lfEQ759TWO0Rb7PPNu8I06ekG2erUETsg9/wAJvrNevpMPt18PgfDJ1y4iPMxL71Hq8f08XlmdOipCtuQoAAKAAiAAAAAAAAgqACoAAAioAAAACAAIoCAAIoCAKAAIGwDyCAqACoTKbBRNmwUTZsFRNmwaE2bADaCioACAB6AjIvgPIL1SdU+yIg11e69UMnkwYjBj+f8AO3PVrXl1mImNTG4ZAwilK2m1axEz5mILeT1JBEUVUAARQEFQAAAAEAAABFABFQAABYRqPAKQkKKsKiiCgCiKCwrMzERMz4eLNyL3nVZ6auffknE2unHjvd9PePk7tE76p3+b08bk26opkncT4lz4/I56uOnXg65mvcgnq9DztQqQbFFhmZWAVUUBUUAAAUEBFRQBQRUBHl58b41nqlx5NerBePsl+l5+3560stW7WmJY3qXjr6ErrTW/PZq9o8bcN6jyxMo06TZqk/TMxMbjtpw3Po1S81t39u6aO0W/k117tMx4cbXnt37ekMXvMxraFXJl3qP5sdpc9y1WdqjeliNbWI2iwe34TG+Xv2q+/WHx/guPc3yek9ofZiHq8fqPF5bvSijo5CoAogIoACKgAqAAAAAAAIqAAAAgAAAACKAgAJo1rsqAIqAAKIKgAJsASZTYi7NsTLjm5Fccbme/sDvNoiO8vPl5mOnrufs8GbkXyz3nt7OEz3TU17L8+8/hiIj7uc83N/G80ztNntNej9rzT+/JHMzR+/LzbNplNe2vxDJH4tS7U59Z/FEw+X6ps9rr7mPPS8drRLrF4l+fi8x4nTvj5mSnmdx911dfa6jbx4eXTJ66l6OtVddm2IlditbGdgNQEKjIAAiwCqkAAAAACAAAAgAAACKAgAIAAAAAAACCpIENR4Zhue0AlfDSQoCgCqigCTMRG5eXLnyVilcffLkntWY7RH3B35M6wy8L2TemTFrrrbe4iY9Zh4bbrOtPB+Xzd17fxupmLOmNpNm+PSc2SO30x5l5PHzb1MenuyT2+nWd1j30vqht9mfT5V+2tm02KKsMw1ANKkKgKiiAKoACgqIioKoiSpoVmWLRuHRmQfn+Zi+Xlt+bzdvV9j4jh6q9cR+b4946ezzd85Xs8fWxmfPdi/lqYY8fk5O2tUj76ataO3TG9e6UmbTFYXXed+jKsWm1p3PlnUxLpMxEpMdwc9d2o1H5r0mlR09PLE7tOo8ym/R7fheCc3Ki+t0p5/0b5m1jrrI+xwMHyePSvrru9cJSNQ09UmPDbqgKgaAQRQEFT1UAAFQAAAAAAARUBUABFAQAAEBUAAAEFQBFRQQkAENiG2ZlZlm0gTLE2Jl4+VyeiOmv4lRrk8mMcajvL5972vbdp3LM2mZ3KGMXpZlNpsXGdNpILhps2koYa1MpKbNphoi94SUxdWtprL04eXamonvDybkiWcWV9zFmi9d1nbrFnwsWa2O0TEvp4M8ZYjvqfZXSV7Ikc4kFegBEAACBRUVFBAAAAQAAkSQAAAPUAAEAARUAFQAAAAAkJ8KFW58M0aQAUAAFABjJS17a6o6Nd413lxxxGHNly5um2W0fRET4rHo9TNtR313Ex4sVc2Pi1pWkTl76n+GbT3lJpXDGW80tNMGPpx11+KZ8y9tY1H3lZMM/x4aYaZMsY/NcVY65/itP+kPZWK0rqsREe0OebNTFG7T39vV4MvMyXnVPpr/VMk+lvVz3X0rZK1/FaI/Nynl4Y/fh8uZme8zuUmFYvb6v7Zh/i/o1HJxz+/D5HhOqInvJifsferaJ9XSHw8XKtimO+6vrYM0ZKxMTtNdJdd4ahj1ahRVRQFAAAAVAFEBQEVJZmG0mAcMlYtWYnxL4nM400vPt6Pv2h5s+GL1mJhOudjfHWV+ctGtuc7h9DlcaaT47e7yWpp5rzj1TrXPqmI7TqVrk1Gia7Z1pjGtXe5XZGoTezF+TfonqkQ7YeLm5FojHSZiZ729IWRL0cbjTycsUiO3rL9FxONTjYopSNR/mzwuLHHxRXUdXrL1RD0cc48vk7+VVQdHJUVAABBUFAAAAEFARNqAAgKIAogCoAAAIAAACCoAACAAIqSokggCSrMyIky52lqZccl4pWZlUcuTn+XSY/el8607mZlct5vaZliZaxz6qTJtJ7ppWNa7IaFQF2dgRGj0BnSaWexsVNmyYZ9UFljw6ViJnuxaNTpnF026Ysk47xMS5G0alfZx8itqROx8qmSYroRv5P0ipCo0AAACioCAAoACASAACAAAABACCoAACAAAAAAHoEgtGmatAKigoAAKAzP1Tr2W06giNAkvPyeRGGuo73n0dc+WMWObT+j5cza1ptPeZSpbjNuvJaZt3mUmmvLtiradRaIrv96ViupmZ71j3WSZtceuruRxmkxvUTM68MxG9bh3mZmJ1G5mNbc5yRfpiY3Mdpn1Y58vJ1xXKInc/ZL9tTp1pWmS3021Pjv22zanRS0bi3pH5uuyz055ZfblbvG4ejgZ5pkiP3ZcoiOmd++phitZrbqrP5uXXN3Y7cdyTK/R1ncNQ4cS/XhrP2eiG3VoSFAVFAABQAAARREFA9RUmGLV26TOkB5cuGLRMTD5ubg2iNx3fbmNszSJSyVqdWPzF8U7mPEuN6Wj0frJ4VLxE2iJ/OHGfhHGmd9M/pLneG/2vy/Rbfd1x4L3nWOlrT9ofpqfCuNX9zf5vTTjY6RqtdJOD93+Ph8P4TM6vyP8A/Mf6vrY8daViKxERHpD1xirHovRX+GHSSRyvdrz6V6OmI8Q43j67fmqayoKACgCAqAAAAAAACAAAAAAgoCAAgoCAAAkgCbUAAEAAQFElFlBEZlpiyjFpeHnZNRFIeyz5XKt1ZZWM9fTkzMqzLbjobBUXZJpJ3AhtBY8gRPus69EnzOkBr+rMykW1KTIKT3RUUgt3JRBk9CUjvuEUkQZxdfqlRWXdFAAABUAABRFQAAAJAEVAAAAAQVAAAEVABUABQQAFo16pWF9QFAFAAVFBm8br28kWiWmLxHTM+PuDw8205M0Y6+K/5s4cXXbz9MeWYtW0WtvU77zMmDPanVWtdz6/Yjj1fbrntGumfHpHvJ0ZMkRHaI34n0c7RPa0xqY8NYr3r2jvE9535Y66k9VPd9xJpOPLFInevPtEMWxfXNq18fVDpjibTefMzOpme3/fl1rMV1GpmZ9f0ea2e8dpLft4Muq7+nW53EumO3VFN76PDtnxxev1RqN+jzzNsW6xq9Y7xvzDfi8k5vtnyePrqennz9VbzW0ame+4/k646x0R7T6MdU5c+p8dLtrURr0erx/9e3m8v/Oc19D4ZP8A4eI9p090Pn/DJ3S35vowX7eni7ILCKjaiKACgAAAAAAACmu2gVERGgHaI+mPyePkcm+L4hgwx0zTJ57d4eyPwx+T5vIx25GXBkxTHbNM9X8MRGv9P6pGa6TyMmT4pXj451jrWbXn1n/uXojlYbZYx1vu1t61E99eXhxUydfPy46Wi3TFMXae8RHmGIjJx62y2xWpXFxopTfvP+u1xnXuxfEMOW+OtYv/AHkzFZmvadN05UXyUilbWrebRF48dnlw8O9qYd/R8nFMV3/HaO8/o9PAx5sXHpjy0rXojXad7LhHpcb/AI5d3C/45SNxkBVAFAAAEAFQAAAAAABFAQVAAEEBVEAARUAABAUERQEFQERpFESVSRGZ7MWbliyjjf1fJzf4lvzfVv4l8nP2yWj7tcsd/TLMrE9mZnv3bcTab1JpfIh1HUmtSApvSCi9STaTXZJ2gAAAiKuyU2u9gnlmO0rM6TbKpMjMz3BX6xQc3cPAAL6ICqgeoAAAACAAAAioAAAAAioAAAigIoQCAoICA6V8BHgBVRQAAUABzzTrDf8AKXRzyxvHaPsUfJx7+qniJjzPo64sc0v1fT2jX0+rnM9F/t9net+mI6I6on/JPH1M9vN5ebvpLzvUxMxE+N+jFLW6qxHrGpYm3TffVuNbZmbX/wAOu58bl5/Jfl1kjt45nP8A1Xom8Y9T7zvyzfJMWid9p7ucUvqIm9a+5kpate1onfux+rv/AB0nl8cua3e8dEx5tvXlwyRM9UTuPtHk1brnq/OTe51Dt4/x7ffTl5fypPXJjiK94jW9NTKRGvXaWtp7ZJJ6eC29Xa+l8Lj+5mfeZfQh5eBTo41PeYeqHGvoczJFARsVFAUAAAAAAAJElQFQQUEB3jwrlF7QvzLJiY66cuRx6cjH8vJvp3uYidbPmW9067e4mO0Qrh12906p95/mYuPQ4X/HKbn1RcAFFQBQEAUEAAAAAAAEUARQEFBAAQAFQAAQAAAAEAARUAABJZaSVGZYs6SxMCPPkjy+Xza6y7931rx2fP5uPdYn2ajPU9PDHYnvCSRLbgb0v5MyzvQOm/dJZ6jqEalDZALEkyAJonsu0mdiomxZQJZlUiEESWphkUiBdiK/VgMO4AAABIAoAIACgIAAAgoiCoKAAAAgAAAAAAAIR5FhRv0QkQVUUBQABQRme8NJIPj8ik1vaNeGKzMa6fxae3m4/GSI37vJlt9ETSuu/dx+FtZ66kjpbj9VImk9U+P0Y10RETGpjt2laZOmPOo9YY6uq1rT6z2ejnjLrydeTZjrHf0ZtaJmPsxN2d7dXBq878sRMM2szE91MdYttrDj+dmrT79/yct6jb6nwzj9NPm2jvbx+TPV9Ovi43p76RqsQ1CQ1Di90AUVBQBUUAAAAAAEVPVQUAAAARUAAAUBFQBUAABQAQQAABQAAABFABBAUAAABAABAAAAABAAABFQAJARJaQGZZmG2ZhUcrw82anVWYl67Q43rsHw8lJraYljxL383DuOuPPq8Gm5XHqYrMng2rBrfhNTHk8eGurfgGdrEtRMesbI6PYE2bJ6U0BMpMmkkFEVBNqgKTO00Eygk+RYiBFfqwGXcAAFQAAAAUAABBAJBQAQQAABQARBQVAAAAAFEWqS1UFkBBVRQFRQFRQEmFXQOGSsWrMT4l8zk47Y51HiX17Q45ccXrq0dljHXOx8afJNv5PRn41qbmveHm1MeXTXl64xJsvV2ZmJiexNv5rrGLMxuPdPLMT9nfjcbJyLar2r62NWcV04fGtyMkfwVnvL7tY1ERDngw1w44pXxDrDlbr1cc/GLCoqOgqKKAAAAoAAAKgAnqoAKggoAIqKon5KAEKztQAAAEAAABQRUAAAAAAAABAAAAAQAAAAEAAAAQAAAEUBFEAABEmGkBiYc7V27TDMwqPHkpuHzeTx5rM2rHZ9m9duGTHuF1LNfDmNsvbyOLNd2pHb2eSey65WYyk9mkNRIt7tb2zMJo1GgiV7AkmtruITqBU2m5kNCUNiaqTKxC6/m93D4szMXvH5QLJrOHhxbHE3jvI+lFOwjp8Y9gKjSB5AAAAAABQABFAQAQAFAAQAQAARQUQAAAAFBqGWoAVFhAVFAVFAVFBQAJhiaugDz3pt5c/Frae0al9HS1rHddZs18HLxckdopM/kxHEzWjtSX6Lpj2WKx7J8mPhHx+N8M39Waf0h9PHjrSsVrGoj0h2iI9liDWpJGFJ8yDSgAKiigigIoAACgAAAQSEgKACT2VJAjv3UAAAEFBBQAQBQABAFQAAAAAAAAQAAAABFAQABFQAVAAAQFBAAAAQAAAAAEJhQGJq5Wo7ykwqPHfG8XI4kW3Ne0vrzSJcr44Ex+dy4rY51LG32uRxYyR47vm34ttzqPCbjN5ec01bHanmNMrrOGpO67WJj3NTGJg06a/kTEGrjEwmmvM6h0px8t57V7e8oSOOmqY7XnVI29+L4fHm87+z248FaRqtYhWpy8fG4UV+q/ez3UpqHSKtRCNyYzEDYK2qeIBAAAAAAAAAAUAETQAAAAACAKACAAoigAAiCoqnq3Hhzid2bnwgKkKCgAKigKAKIoCgINV8Mtd+nt5+4PPGS0cm/wDebx0j6t+lpntDccvDPT311Vm3ePSPLhfjZb5Jy/Tu2SJmu/SImI7/AJ9zPxMmWkaitZitqRWJ7amY/wBIkZej9pxx0TMzq+untPr4ax58eTJNK23Mbnx7Tpwthy2vit0V1SZnpifaNV/1Xhca+DJktfvuIiJ/rP8AWZQeifMqiq0ACiooIqKAAAABCoAoAAKCCoAKAAAIoAi+oAIoIAAAAAAAAAAAB6IqIACgAAioAAAAAioCoAAAIKAgAAAIKgAAAAAAIT4D0EdsUROKu4amlZ/dj+TOD/ChtlGJxY5/cr/Jztxsc/uQ7oDx5Ph/Hv5x/wBZcLfCOLP7kx/+0vpGkHyp+D8f064/Vifg2DX4sn84/wCT7HSmgx8f+xcX/qZP5x/yar8Hwx5tefzfV0dKjwV+G4qzuP8AJ1jiRH739Hr0aB5o42v3v6L8ifeHfQarh8ifeD5Nvs7ho4fKt9h3F0eb0AUPJ6ACKACooIqAoAAAACAACAIAAAAKAAASIAKqAIEeW58MV8tyqJCkCCgAoigKAoqKBCp6qINb7MgN9UL1Qwpg11QdUMgYegqAoQAAAKiigigAAAALtAFAAAAVAFEUAQBRAFEUBFAQACQAAAEABUAAAAAAEBAUAAAAEAFEAAAQVAAAAQFQAAAAAAAQFB14/wDhfrLo5cf8No+7qyy+X8RzZsfKpjwZbVm0ePL1594uLe3zbdVazPV2/wCT5+rcr4vbVprFJ8x6adficZMXFmLZ7Xi861NY/wBIaxjV+F5eRyItfLlmaxOojUd/6Po7eLhRHG+G1vb26peWme/IxZcl+q97dseKm+337JZqyvrj514y8f4VPzb2jJHiYnvH2244Muf+zb3+baPMzee8/lCYa+sPB8NyZcnBtfLkt2mdW8zp5+Fy+RlrmtbJ1TEdtxERH37GGvrj5fB5vIy48nVMXv8Au77RH5t/DuZn5M5Yv0z0+J8QuL8n0B4eJzcmXlZMGata2r46WuNyc2TLmx5cda2p41PZMNeweDh8+/JzXp8uK1pHmJ23i58ZOXbBFJ+ne7bMXXrAFeYBoAAAAFQAAFBUAAAlFAEAQABAAAABUUAEAAABQr5WUr5WQWAEFAAVFAUAFABUUAAFVloUAEVBQRUAUAUABQAAAAAVJFBAkBQAAAAAAAAAUEBUBAAUAAAAEVABUAAARUANgBsEBRFAAARUAAAABFQAAAAARUAAAAAAARQHTj+bw6Xi01mKz0z7625YJ/vLR9ndmsvFxuB+zZpvXLNuqNTuGebwsnLmP72ta18R0/8AV700amPPPHm/EnBeYj6encPPxePzOPT5W8M032md7j9H0A0x4PiPGzcjj0x0mJmJ3aZnW05nFyT8PrgwxEzGomN62+gGmPnRhz4/hk4q4/r6dRWJ/n3ccfGy4Phd6xjn51/MR5/70+si6Y+Zg4+TB8Lvqk/NtE7jXdfhGO+PDMWx2rMzuZtGn0nm5leTPRPFtWJie8T6mpmPnZbTg+NTaKzbq9I/J7r74/Ey5bfjmJtP5+kN4uPPzfn5umcsxrt4iHeYi0amNwaSPj/C8MRxcma02id+k+kM/B9fOyXtO7z2+77MUrWNRERHtDFMOPHvopWu/Oo0aY2AjTyqnlfDSgAAAAAAoKgAAAgACAAAAigAAogAAqAAAAAtYCPACqigAAKioCoooqKILCKAAKoAigAKiggAKIooAAqKAAAAAACpoUGVhU0AqAKAAAACggAAAAAAAAICoKCAAAAAAIoCAAgqAAACAKCAqAAAAAAAAgoIAAAAAAAB6+Zj8l3b+K380AXqvH78/wAoX5l/4v6MgNfMv7xP6L82/tVgMHSMs+tY/mvzv91yEwx1+bX2k+bX7/yckMMdvmU9166+8PObMTHo6o94NvMGGPTpJefc+51Wj1kwx6B5+u38QYYwCqAAAQAKigAAgAAAAAJbxLhgzdVppbzEu8vFnp0ZJtE6ly8nV59unE17RwwZ4vGpnUu7fPU6mxiywHny8i2K+ppuvu3iz0yx2nX5nym4vxroA2yAAKigIKCAA1HhF9EBVRQAEFAFFRQFRRBUUAEgFUgAVAFAAAAVAFAAAFUQBQAAAAAURQSYFARUAUQBQAAAAAAEABQABAAAAAAEVAUQAAAABBUBUADSKAgqAAACKAIAqAAqAAAAAAAAAAAAAAAIigIKgIKgoioCCgIIoyAAqAAACoAAAICgJKgI8/KpMxFo9PL0JMbjUs98/KY1zcrw1x9cf3fa0eYbjkWxRq8b055o6Mk9EtVy1vERlrufeHhl+NzXa+2s3IxZMM72zw4jJi8/VCXjj+sT+UMfPxces2xxM/ZuXetqfUeumWa2mt+0ekusXrM9ph4ckxk/DevVPrPo81pmlotXteO3Vvy9XNscbdr7A5cbJ83DW0+fV1dEAAVFAQ9VIBfRIWfCQCqgCgIKABCooCooCoAT4PRLeCPEA1CoAoACooAAKgAKgCgCgACoAogCgAACAAKioAKgoqAKAgAKgAAAKgAAACKCCCioCggAgAKIqAC+iAAAAAAgAAAAAAGkUBBUAAAAARUBRAFAAAARUAEAAAEABCZNiggACDKgAAAAAAAAAAeAEAAEFeTk4IvPVS0b9pl5/lzv7+z15+PN9zWXlmmfFPVWsvB5OLb9O3N9Nzgvasbrtyvj+Tnp19q28utM/JmN6/nDHJx8jPWtunvX093Tx8cys9W4zinFFrTkrv2cLWra14ncR6bhuJi8dNt0tWNadMXFtmyxaeqKx5mfV6Mcnq+HVmvFrv1mZ/q9bNYisaiNNOgiiAAALCS1UCUgkBQUAABQQFRQUQBQASVjwkqCwJCgoigAAoAAAKgAKgKoiiAAoACiAKIAoAgAAAAAAAKKgAqAgAAAKACAIAAKGwAEAUABFQAAAAAABFQFQAAAAAAAQAAAAAAEgFAARQAAEABBdAIKgCKgCACACoqKMgigCKAB5AAAlFQFQAAAAQFQANGgME6az5iF1oFBUAFRQQABqPDLUeASfIeqgAAoAKIqAqKAEKAAAEACgAqKAACiKAAAAAAAACgAACgAAAgqKAHqgKAAAAAAigAICiJsVoTagIKICAAAoACCoAogKgAAAACAAoioAAAAAAAigIAAAAAAAAigCKAgKAgAAgKgASgAgAIAKAgyCoB6gAAAAAAAAKAAIAgAKAACooAIAAAAA16Mw1IIqQoAAKACgICoKKIqCiKBAQAoigKgCgAAAKigAgKIoAAAigogCgCgAgAAACiAKIAoigIAKIAGgBFE0KoiiAAAAACKAKiCgqAAAAAAIoAgAAAAAAAAgAqAAAAAAAAAIoCAAAACAAIAACAACAqKgMgAAQAAAAACKoAiCoqKAAAAAACgCAAAAAAQ1KQsgkKkKAqKAAgoigAAKAAALAigCgAAKIoAAAAAAKgAKigAAAAogCgAAgKIoAACooIKgAqAqAAAAAKAAigIAgKCAobQFQUVAAAAAAAARRAAAAAAAAQAAAAAAAAAEBRFBBUAAAQAEUBAAQAAAGQBAABBLQDSEAAACgCSAoAeoAAAAAAKIAAAAAEgCwtiEkCFRQFRQAPVBRFUAEBUUAABUWAAAUAAABUUAAAAAABUAUABFAABRUAVAAABQBAAAAAAAAAAAAAAAAUAEQVAAAAAAAABQAABAQFAAARQEUBAAAAAAAAAAA2ACKCAAgoCAAIoCAAgAAgCAgiobQFfT4/wLlZscXvNcUT4i3ly+C4q5fieOL94ru2vvD9a5992eozbj8hzfhfI4Veq8RbH/FXxH5vNixXzZIx4qza9p1EQ/a5cdcuK2O8braNS/McLeD4fzc+Of7yOmkW9ome5z3sJUt8PwY56M/PxUyetYiba/OXDl8LJxem1prfHb8OSk7iXmfQ+HWnLwuZgv3pGOckfaYa9z2r54DSvfHE4tOLhy5+Rek5YmYiKb1qdMX4PTzcOH5nVTNqa3iPMT66eq88WOFwI5NckxMW71nURG++zLNo+OYMdqxWmO1a44jx0+jntZ158vH4OO16ftOWb1mY18v1TBxePbhTyc+a9I6+iIrXfptebn485s9I4dYv1Wjr+Zbzvzon/AGFH/uf/AIrtwceVxfkUpkx5Iy4cn4bxGv0mPSXTncCeLgwZotNq5a7nt4nW9NXicfwTHW/acmebVifbp092ePn0/ZPNrcemTHH+9EeP1g+VNeDjcCc3Bz8q1prGP8Ma8+7lHHj+z55PVO/m/L6dfbb6kzGLDyOJWe2DjT1f8UzuXhj/AGFP/uf/AInyo8eKvXkrTeuqYh6PiPCtwc/RM9VZjdba8uPH/wDMYv8Ajj/N9bNaOXyeVwbz9XXNsMz6W9Y/VerlV4ORwbY+fHFxT1zOtTPbzDrHB4t8s8fHy5nP4jdNVmfbb2XtFP8A6mp1du0R+vS+Zw8WSPiWLH0z11yxuPbU9020MGLj9VqcnJfFeJ1qKbdedxOLxbZMUZ72zV126O383HmTFviGa1fE5J1/N2+Nf7Vz/wD6/wD8wvvRZ4nExYcN8/IyVtlp1arTenjzRjrlmMN7Xp6TMal9LlZsOPjcOMvGjNM4Y1M3mNfyfMyTFsk2rXorM9qxO9HOkeji8amTBk5GfJNMVJiv0xuZlOZxowTjtjv8zFlr1VtrU/lL0cO1cPwzNly0+djteKfLmdRvW97Z+JzGTHxc9YmmO9JiuP8Ah1Pc2/JP65cDjRyuTXFNumJiZ3Eb8Q604fG5HVXi8i1ssRMxS9NdWvaWvg3+0ab8dNv8pZxcvi8bd+Lhy/NmJiLZLRqu/XsW3fSs8fi4LcOeRny3pEZOiIrXfptnk8WuLFjzYcnzcV9xE61MTHpMPTx5wx8Ft8+t7V/aPFJ1O+k59q468WmGuuLrrrPmZn139026jE8Pj4emnK5FqZbREzWtNxTfu8vJwW42e2K+pmPWPEx7vR8XrP8AaWWfPVqaz7xpfi3bPhpP46Ya1t+ellvpXiEVtQAFAQFRQQUAWEUAABUUBUUEABRAFQAFQBQAFQBQQFAFAQFEBFAAVAFEUAAAAUAEAAEUAAAEUAEBRAAAUAERQFBAFEAFRQQADQACKACAAAAAAAIqAKgAqAAAAfmAIqGwBFBBUARUAABBdgrAIMgAOvFz243Ipmp5rO9e79Vx/ivE5FItGalJ9a3nUw/JVrN7RWsbmZ1Ee76F+LwuH9PLyZMmb1ph1qv5zLHclZsfU+JfGMOLDanHyRky2jUTWdxX77fE4HJpgtkxZ4m2DNHTfXmPaXaeFx+Titk4GS9rUjdsWSPq17x7vHgw25GemKkxFrTrczqDmTCR7J+FTeerBycGTH6Wm+tfnBlyYOFxL8bBkjLly/4mSviI9oLY/heG3Re+fNaO03xxEV/TbnyuHSuCOTxcnzcG9TuNTSfaT7+x4wHRp0yZr5MWPHad1xxMVjXjbc8vNNsN5tE2wxEUnXpHhxiJtMRETMz6Qk+UyI9lvifItvcYp35/u4c8HOz8fFOLHNOjq6tWrE9/1eeazWdWiY9e6JkHXPny8i/XmvN7ePyb/bM/zsebq1fFEVrMR4iHG+O9NddLV343Gk6bdPVqenet+i5B1ryssWy26u+aJi8zHnafPyfs84N/3fV16166059Nunq1OvG/QiJmJmImYjz9jILW00tFo8xO4bvnyZM855t/eTPVuO3dziJtMRETMz6QtqXp+Olq/nGj0refkZM+ec2S31zrvHbw72+Kcu1JrOSImY1N4rEWmPzeNqlLXnVKzafaI2ZBPHd0z5r8jNbLlnd7eZiNemmLVmszFomJj0lIrMxMxEzEeZ9j0PXT4lyKY6Y/7ua0jUdVInUPPmy2zZJvfp3P8MahiIm0xFYmZn0gmJiZiY1MehkiO/H5eXjRaMdo6bea2jcT+jOfkZeTeLZbbmI1ERGoiPtDnNbRWLTWYifEzHluMGWe/wAq+v8AhkyfY1hz5OPkjJinVoiY8bcob+XebTWKWmY8xEeGbVtSdWrNZ+8aPStxnyRx/kb/ALvq69a9daWc+SePXBM7pW3VEa8OcVm06rEzP2DIPVi+I8nFjrSt6zFfwzasTNfyl572te83vM2tM7mZ9WQyQFgFAAFAQFQBRAFEUFEAVUgBQQFEAUEBRAFEUFEAUAAABUBRUBFQUEVAFAFAAFQEAAUQBUAAAUAAAEAAAAABQAQAQAFVNCoACCKAKCAAAAAAAAICibAAAAAAAAAEAADyCAAAAkioAioAADIAiKID3fBun+1MPV43Pn31Onlzdc5r/M/H1T1b99sUtal4vWdWrO4mPSX0b8jg8z6+VXJhzfvWxxutvvpm+rqPDhzXwZa5cVum9Z3Evby8VOXgnncaup/+9jj92ff8mcnI4mDBfFxMdr2vGrZcsen2h5uJysnEzRkx/lNZ8Wj2k+/cHJ9D4Zv9m52/8P5M7/4vQtPwvNPzJnPgmfNIjcfo58nmYp4/7NxMc48O92m34rz9y3fR9vEA2r3/AAyfkRm5kxE/JrqsT62ntDn8Ux1py5vj/wAPNEZK/lP/AF2615scbg4sPHmlr2mbZequ4ifSO/2Z5XLry+DjnJNYz4rTERFdRNZc/e6yfF//ADOP/wDDT/I+GapXk8nUTfDTdNx4mfVj4lmx5s9LYrdURjrWe3rEJwORjw2yY82/k5a9FpjzHtK/+V/j08DkZeZObj8jJOSt6TMdXfptHeJhzj/YM/8Auf8A4u/Fw4sGHk5eLnjkZYxzEViOmYifM93m42XDk4V+JnyfK3f5lb9O43rWpZ/+ItP9h3/9xH/8vV8PnHx+NiplrH/jbTWftXWo/rLy5smDHwq8TDl+ZNsnXfJ0zER21qHTk/E5pljHxeicOKsVpNqRM9o+57o5cDHbF8XxY7/ipk6ZejBzMuX4jbjZ7zlw5LzSaW769tezNuVgt8U4/L64iJiJy9p+m2u5TJw+LybcqM/z8kTNqUrSYjc+8yX2PnZafLy3p/DaY2985LcP4VgnBM0vntabXjzqJ1rb59rTa02tO5mdy9mLLg5HCrxs+T5V8Vpml5iZiYnzE6aqufI5k8nj4qZY6s1JmPmTPeY9pfQ4EY8PFxcfLEb5szEz6xHiv9Xh5E8WKYcGG0WmJ3kzdMx+keuod+T8VtHI1xox/JxxFcc2pEzqPzS+5kGPhVJx/F8VLxq1bTEx+ktc/B8/nYr4Y1HK1Mfa3iY/m3HK4/8AbGLlxfVLRFsnafptrUwcPn4sXGyxf/Fxza2Cdetu0/8ANPe6jp8atjnicWMUfRSb0j9NR/o7cyOdOTH8jN0Y/l17fMivp7bfM5GbHf4dxcVbbvSb9Ua8bns9PKjicrLXJHMrX6K1mJx2nxH5GC/DJzWtzJpNpzTjnUxPeZ21m/aK/DM0fEJnqm1fkxefq3vv/R5+NlxcevLp83fVjmtLRE/VO0rnx5vh9sOa+smKerFMxM7ifMGex3+G5K8Pj35d4ieq8Yo37ebf0eTm4P2bl5MXpE/T+Xo9OXnxhxYcHG6L0pT6ptTf1T58ufO5FOViw5eqPnxWa5KxGvE9pWbuq8YiuigQAoigKggoigAACKCggKqAKIAogCm0ANggNG0UFEUUAEFQBRAFEAUAAAAVAUQBRFAAAAAAABBVEBFQBVEAVAEFQFUQBUAAARUAAAAEFAAAAAQAAFQAXaCbBRFABAUEBdiAAACKgAAAIAAAioKACMgCIAAIAogCiCiiAAAAAGxAFE2oAAAAAigoiwBK1RYBZEkBQgBUABUAVUAUAAAABAVAFEUANmwNqgCiAKIAqCAqoA0IuwFQBdiAKCAqoAACioCKIAoAAAAigogCoAAAAAoAAAAAAAAAACAobQRRABUAABQkABAF2gAAAIbAAASRUA2ABs2gDWxkBQQFEAAAEVAXYgAeoCgAMoAyIAAAAgCiKACABtFFQAXyIAoAAJsFAAVABSABqGWo8AisqCgbBRAFEUBUAUQBQAVAAVIkQU2hsFGTYNImxRrYyu0FmUQUU2m1iUFVFAhdoAqs7Ngq7ZUVRNgim0AVWVAVAF2IoAAKgAogAbAFEBVEAUQBUAQAADYAAKAAAAAAACAiioAAAAIAogAAABsAQBUNgAhsBUAVAAEBVJQ2AAAioIbA2KeTZGjQGwmAGQBlPUkAQAAAAgFABAnygCiAqL6JAAoAIsACwgAvpCR5AGoJ7ACQ16ACACrPgAF9AAABBQAAFPVQEEBAUAT1AAQFAABNgB6Od8k11rQCukeFgERpYBQAQJJAU2sAIIAKABCgAoCgAgoAigAAKAIiAKCgiiSCgAIEAAAKAAAAAAKAAAJ6SAAACACAAogAvogAAAAAkAAACiAAsAIgAogAeqgIkgCgAJ6gAs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87" y="3184657"/>
            <a:ext cx="3592589" cy="3560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186" y="269421"/>
            <a:ext cx="4541711" cy="60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1848" cy="39238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8" y="142612"/>
            <a:ext cx="6597689" cy="65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4" y="2487147"/>
            <a:ext cx="3808293" cy="3187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02" y="2487147"/>
            <a:ext cx="4367952" cy="3232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73" y="615141"/>
            <a:ext cx="8733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Заседание психолого-педагогического консилиума</a:t>
            </a:r>
          </a:p>
          <a:p>
            <a:pPr algn="ctr"/>
            <a:r>
              <a:rPr lang="ru-RU" sz="2800" dirty="0" smtClean="0"/>
              <a:t> МКДОУ д/с №362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5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753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Тема: «Создание современного образовательного пространства, как основа успешности каждого ребёнка дошкольного возраста»</vt:lpstr>
      <vt:lpstr>Презентация PowerPoint</vt:lpstr>
      <vt:lpstr>Федеральный государственный образовательный стандарт дошкольного образования</vt:lpstr>
      <vt:lpstr>Муниципальное казенное дошкольное образовательное учреждение города Новосибирска «Детский сад № 362 комбинированного вида»</vt:lpstr>
      <vt:lpstr>Образовательные программы</vt:lpstr>
      <vt:lpstr>«ЖАР-ПТИЦА»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«Создание современного образовательного пространства, как основа успешности каждого ребёнка дошкольного возраста»</dc:title>
  <dc:creator>1</dc:creator>
  <cp:lastModifiedBy>1</cp:lastModifiedBy>
  <cp:revision>19</cp:revision>
  <dcterms:created xsi:type="dcterms:W3CDTF">2021-08-27T03:00:02Z</dcterms:created>
  <dcterms:modified xsi:type="dcterms:W3CDTF">2021-09-02T06:40:36Z</dcterms:modified>
</cp:coreProperties>
</file>