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60" r:id="rId3"/>
    <p:sldId id="258" r:id="rId4"/>
    <p:sldId id="267" r:id="rId5"/>
    <p:sldId id="262" r:id="rId6"/>
    <p:sldId id="271" r:id="rId7"/>
    <p:sldId id="275" r:id="rId8"/>
    <p:sldId id="325" r:id="rId9"/>
    <p:sldId id="327" r:id="rId10"/>
    <p:sldId id="328" r:id="rId11"/>
    <p:sldId id="273" r:id="rId12"/>
    <p:sldId id="329" r:id="rId13"/>
    <p:sldId id="274" r:id="rId14"/>
    <p:sldId id="276" r:id="rId15"/>
    <p:sldId id="264" r:id="rId16"/>
    <p:sldId id="293" r:id="rId17"/>
    <p:sldId id="279" r:id="rId18"/>
    <p:sldId id="32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5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47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0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ru-RU" smtClean="0"/>
              <a:t>07.09.2016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ru-RU" smtClean="0"/>
              <a:t>07.09.2016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</a:t>
            </a:r>
            <a:r>
              <a:rPr lang="ru-RU" dirty="0" smtClean="0"/>
              <a:t>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07.09.2016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07.09.2016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ru-RU" smtClean="0"/>
              <a:t>07.09.2016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07.09.2016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07.09.2016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07.09.2016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07.09.2016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07.09.2016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07.09.2016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8896" y="2465294"/>
            <a:ext cx="5389895" cy="439270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07.09.2016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07.09.2016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</a:t>
            </a:r>
            <a:r>
              <a:rPr lang="ru-RU" noProof="0" dirty="0" smtClean="0"/>
              <a:t>уровень</a:t>
            </a:r>
          </a:p>
          <a:p>
            <a:pPr lvl="5"/>
            <a:r>
              <a:rPr lang="ru-RU" dirty="0" smtClean="0"/>
              <a:t>Шестая</a:t>
            </a:r>
          </a:p>
          <a:p>
            <a:pPr lvl="6"/>
            <a:r>
              <a:rPr lang="ru-RU" dirty="0" smtClean="0"/>
              <a:t>Седьмая</a:t>
            </a:r>
          </a:p>
          <a:p>
            <a:pPr lvl="7"/>
            <a:r>
              <a:rPr lang="ru-RU" dirty="0" smtClean="0"/>
              <a:t>Восьмая</a:t>
            </a:r>
          </a:p>
          <a:p>
            <a:pPr lvl="8"/>
            <a:r>
              <a:rPr lang="ru-RU" dirty="0" smtClean="0"/>
              <a:t>Девятая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E9AC-F15C-4FA0-A6F1-298829FA691D}" type="datetimeFigureOut">
              <a:rPr lang="ru-RU" smtClean="0"/>
              <a:t>07.09.2016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limpus.org.ru/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pt4web.ru/" TargetMode="External"/><Relationship Id="rId2" Type="http://schemas.openxmlformats.org/officeDocument/2006/relationships/hyperlink" Target="http://www.superhimik.com/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proshkolu.ru/" TargetMode="External"/><Relationship Id="rId4" Type="http://schemas.openxmlformats.org/officeDocument/2006/relationships/hyperlink" Target="http://nsportal.ru/blog/obshcheobrazovatelnaya-tematika/all/2014/01/05/sayty-dlya-uchiteley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2"/>
          <p:cNvSpPr txBox="1">
            <a:spLocks/>
          </p:cNvSpPr>
          <p:nvPr/>
        </p:nvSpPr>
        <p:spPr bwMode="black">
          <a:xfrm>
            <a:off x="0" y="486162"/>
            <a:ext cx="12192000" cy="13441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7200" b="1" cap="all" dirty="0" smtClean="0">
                <a:latin typeface="Arial" pitchFamily="34" charset="0"/>
                <a:cs typeface="Arial" pitchFamily="34" charset="0"/>
              </a:rPr>
              <a:t>Основные вопросы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flipH="1">
            <a:off x="486031" y="1830302"/>
            <a:ext cx="115659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111514"/>
                </a:solidFill>
              </a:rPr>
              <a:t>Анализ работы РМО учителей </a:t>
            </a:r>
            <a:r>
              <a:rPr lang="ru-RU" sz="3600" dirty="0" smtClean="0">
                <a:solidFill>
                  <a:srgbClr val="111514"/>
                </a:solidFill>
              </a:rPr>
              <a:t>химии </a:t>
            </a:r>
            <a:r>
              <a:rPr lang="ru-RU" sz="3600" dirty="0">
                <a:solidFill>
                  <a:srgbClr val="111514"/>
                </a:solidFill>
              </a:rPr>
              <a:t>за </a:t>
            </a:r>
            <a:r>
              <a:rPr lang="ru-RU" sz="3600" dirty="0" smtClean="0">
                <a:solidFill>
                  <a:srgbClr val="111514"/>
                </a:solidFill>
              </a:rPr>
              <a:t>2015-2016 </a:t>
            </a:r>
            <a:r>
              <a:rPr lang="ru-RU" sz="3600" dirty="0">
                <a:solidFill>
                  <a:srgbClr val="111514"/>
                </a:solidFill>
              </a:rPr>
              <a:t>учебный </a:t>
            </a:r>
            <a:r>
              <a:rPr lang="ru-RU" sz="3600" dirty="0" smtClean="0">
                <a:solidFill>
                  <a:srgbClr val="111514"/>
                </a:solidFill>
              </a:rPr>
              <a:t>год</a:t>
            </a:r>
            <a:endParaRPr lang="ru-RU" sz="3600" dirty="0">
              <a:solidFill>
                <a:srgbClr val="11151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111514"/>
                </a:solidFill>
              </a:rPr>
              <a:t>Методические материалы </a:t>
            </a:r>
            <a:r>
              <a:rPr lang="ru-RU" sz="3600" dirty="0">
                <a:solidFill>
                  <a:srgbClr val="111514"/>
                </a:solidFill>
              </a:rPr>
              <a:t>для школ, демонстрирующих устойчиво низкие результаты обучения и функционирующих в неблагоприятных социальных условиях. </a:t>
            </a:r>
            <a:r>
              <a:rPr lang="ru-RU" sz="3600" dirty="0" smtClean="0">
                <a:solidFill>
                  <a:srgbClr val="111514"/>
                </a:solidFill>
              </a:rPr>
              <a:t>Основное </a:t>
            </a:r>
            <a:r>
              <a:rPr lang="ru-RU" sz="3600" dirty="0">
                <a:solidFill>
                  <a:srgbClr val="111514"/>
                </a:solidFill>
              </a:rPr>
              <a:t>общее образование. </a:t>
            </a:r>
            <a:r>
              <a:rPr lang="ru-RU" sz="3600" dirty="0" smtClean="0">
                <a:solidFill>
                  <a:srgbClr val="111514"/>
                </a:solidFill>
              </a:rPr>
              <a:t>Учебный </a:t>
            </a:r>
            <a:r>
              <a:rPr lang="ru-RU" sz="3600" dirty="0">
                <a:solidFill>
                  <a:srgbClr val="111514"/>
                </a:solidFill>
              </a:rPr>
              <a:t>предмет «Химия</a:t>
            </a:r>
            <a:r>
              <a:rPr lang="ru-RU" sz="3600" dirty="0" smtClean="0">
                <a:solidFill>
                  <a:srgbClr val="111514"/>
                </a:solidFill>
              </a:rPr>
              <a:t>». </a:t>
            </a:r>
            <a:endParaRPr lang="ru-RU" sz="3600" dirty="0">
              <a:solidFill>
                <a:srgbClr val="111514"/>
              </a:solidFill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111514"/>
                </a:solidFill>
              </a:rPr>
              <a:t>План на </a:t>
            </a:r>
            <a:r>
              <a:rPr lang="ru-RU" sz="3600" dirty="0" smtClean="0">
                <a:solidFill>
                  <a:srgbClr val="111514"/>
                </a:solidFill>
              </a:rPr>
              <a:t>2016-2017 </a:t>
            </a:r>
            <a:r>
              <a:rPr lang="ru-RU" sz="3600" dirty="0">
                <a:solidFill>
                  <a:srgbClr val="111514"/>
                </a:solidFill>
              </a:rPr>
              <a:t>учебный год</a:t>
            </a:r>
            <a:endParaRPr lang="ru-RU" sz="3600" dirty="0">
              <a:solidFill>
                <a:srgbClr val="111514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64" y="466343"/>
            <a:ext cx="12134335" cy="136211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cs typeface="Arial" pitchFamily="34" charset="0"/>
              </a:rPr>
              <a:t>НАУЧНО-ПРАКТИЧЕСКАЯ КОНФЕРЕНЦИЯ (РАЙОННАЯ) </a:t>
            </a:r>
            <a:r>
              <a:rPr lang="ru-RU" sz="4000" b="1" dirty="0" smtClean="0">
                <a:cs typeface="Arial" pitchFamily="34" charset="0"/>
              </a:rPr>
              <a:t>УЧАЩИХСЯ – секция Химия</a:t>
            </a:r>
            <a:endParaRPr lang="ru-RU" sz="36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920635"/>
              </p:ext>
            </p:extLst>
          </p:nvPr>
        </p:nvGraphicFramePr>
        <p:xfrm>
          <a:off x="261257" y="2556588"/>
          <a:ext cx="11457991" cy="393751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604454"/>
                <a:gridCol w="2311284"/>
                <a:gridCol w="1477553"/>
                <a:gridCol w="1148694"/>
                <a:gridCol w="2955108"/>
                <a:gridCol w="1320072"/>
                <a:gridCol w="1640826"/>
              </a:tblGrid>
              <a:tr h="6630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№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ФИО участника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МБОУ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Класс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ФИО научного руководителя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Итого баллов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Место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630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Сапожникова Виктория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СОШ № 36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Хлебодарова Н. В.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Лауреат 1 степени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05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Гусева Татьяна, Ткачёва Елизавета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Лицей № 113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Сидорова Г. М.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Лауреат 2 степени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28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Пахоменко Михаил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СОШ № 177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Олексенко И. Н.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участник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28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Косимова Марзия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СОШ № 36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Хлебодарова Н. В.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участник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6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64" y="466343"/>
            <a:ext cx="12134335" cy="136211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cs typeface="Arial" pitchFamily="34" charset="0"/>
              </a:rPr>
              <a:t>НАУЧНО-ПРАКТИЧЕСКАЯ КОНФЕРЕНЦИЯ (РАЙОННАЯ) </a:t>
            </a:r>
            <a:r>
              <a:rPr lang="ru-RU" sz="4000" b="1" dirty="0" smtClean="0">
                <a:cs typeface="Arial" pitchFamily="34" charset="0"/>
              </a:rPr>
              <a:t>УЧАЩИХСЯ – секция </a:t>
            </a:r>
            <a:r>
              <a:rPr lang="ru-RU" sz="4000" b="1" dirty="0">
                <a:cs typeface="Arial" pitchFamily="34" charset="0"/>
              </a:rPr>
              <a:t>З</a:t>
            </a:r>
            <a:r>
              <a:rPr lang="ru-RU" sz="4000" b="1" dirty="0" smtClean="0">
                <a:cs typeface="Arial" pitchFamily="34" charset="0"/>
              </a:rPr>
              <a:t>доровое поколение 21 века</a:t>
            </a:r>
            <a:endParaRPr lang="ru-RU" sz="36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782426"/>
              </p:ext>
            </p:extLst>
          </p:nvPr>
        </p:nvGraphicFramePr>
        <p:xfrm>
          <a:off x="326572" y="2341983"/>
          <a:ext cx="11644604" cy="426720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653142"/>
                <a:gridCol w="2381981"/>
                <a:gridCol w="1410389"/>
                <a:gridCol w="1096477"/>
                <a:gridCol w="2976627"/>
                <a:gridCol w="1260065"/>
                <a:gridCol w="1865923"/>
              </a:tblGrid>
              <a:tr h="5811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№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ФИО участника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МБОУ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Класс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ФИО</a:t>
                      </a:r>
                      <a:r>
                        <a:rPr lang="ru-RU" sz="2000" baseline="0" dirty="0" smtClean="0">
                          <a:effectLst/>
                        </a:rPr>
                        <a:t> </a:t>
                      </a:r>
                      <a:r>
                        <a:rPr lang="ru-RU" sz="2000" dirty="0" smtClean="0">
                          <a:effectLst/>
                        </a:rPr>
                        <a:t>научного </a:t>
                      </a:r>
                      <a:r>
                        <a:rPr lang="ru-RU" sz="2000" dirty="0">
                          <a:effectLst/>
                        </a:rPr>
                        <a:t>руководителя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Итого баллов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Место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11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Громова Юлия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СОШ № 178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Галчанский М. Ю.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победитель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11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Петухова Дарья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СОШ № 178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Галчанский М. Ю.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победитель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11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Рафеенко Анастасия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СОШ № 197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Рафеенко</a:t>
                      </a:r>
                      <a:r>
                        <a:rPr lang="ru-RU" sz="2000" dirty="0">
                          <a:effectLst/>
                        </a:rPr>
                        <a:t> Н. В.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Лауреат 1 степени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11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Гусева Алена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АКЛ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Сенникова</a:t>
                      </a:r>
                      <a:r>
                        <a:rPr lang="ru-RU" sz="2000" dirty="0">
                          <a:effectLst/>
                        </a:rPr>
                        <a:t> Т. В.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Лауреат 2 степени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11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Щедренко София 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АКЛ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Талашкина М. Н.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Лауреат 3 степени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11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Брыксин Евгений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СОШ № 169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Киселёв А. А.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Лауреат 3 степени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77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" y="83976"/>
            <a:ext cx="12174278" cy="196139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028034"/>
              </p:ext>
            </p:extLst>
          </p:nvPr>
        </p:nvGraphicFramePr>
        <p:xfrm>
          <a:off x="93306" y="726899"/>
          <a:ext cx="11523306" cy="601913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642188"/>
                <a:gridCol w="4823252"/>
                <a:gridCol w="2015758"/>
                <a:gridCol w="3042108"/>
              </a:tblGrid>
              <a:tr h="4102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всесибирский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Всесибирская</a:t>
                      </a:r>
                      <a:r>
                        <a:rPr lang="ru-RU" sz="14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олимпиада</a:t>
                      </a:r>
                      <a:endParaRPr lang="ru-RU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– МБОУ СОШ № 59</a:t>
                      </a:r>
                      <a:endParaRPr lang="ru-RU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призёр</a:t>
                      </a:r>
                      <a:endParaRPr lang="ru-RU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204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общероссийский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Всероссийский конкурс достижений талантливой молодёжи «Национальное Достояние России» (очный тур)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1-МБОУ СОШ № </a:t>
                      </a: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177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</a:t>
                      </a: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степени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02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общероссийский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Всероссийская предметная олимпиада (центр поддержки талантливой молодёжи)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5-МБОУ СОШ № </a:t>
                      </a: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177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не подведены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02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общероссийский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Общероссийская предметная олимпиада по химии «ООО </a:t>
                      </a:r>
                      <a:r>
                        <a:rPr lang="ru-RU" sz="14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Олимпус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7-МБОУ СОШ № </a:t>
                      </a: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177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не подведены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1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общероссийский 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http://www.olimpus.org.ru/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– МБОУ СОШ № 7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5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общероссийский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«Путешествие в мир химии» Ярославский центр телекоммуникаций и информационных систем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2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общероссийский 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«Творчество и познание»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82 – 12 человек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лауреаты, призёры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02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НОУ Сибирь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1-МБОУ СОШ № 82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1-МБОУ СОШ № 177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5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межрайонный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межрайонная научно – практическая конференция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– МБОУ СОШ № 96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1-МБОУ СОШ № 82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– МБОУ СОШ № 111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призер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727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Межшкольный экологический фестиваль МЭФ-2015 - 2016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– МБОУ СОШ № 57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место в конкурсе экологического плаката;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место к КВН-шоу;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абсолютного победителя по сумме баллов в 4-х этапах, кубок победителя.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088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6343"/>
            <a:ext cx="12192000" cy="1362113"/>
          </a:xfrm>
        </p:spPr>
        <p:txBody>
          <a:bodyPr>
            <a:noAutofit/>
          </a:bodyPr>
          <a:lstStyle/>
          <a:p>
            <a:r>
              <a:rPr lang="ru-RU" sz="4800" b="1" dirty="0"/>
              <a:t>ИЗМЕНЕНИЯ В 2015-2016 </a:t>
            </a:r>
            <a:br>
              <a:rPr lang="ru-RU" sz="4800" b="1" dirty="0"/>
            </a:br>
            <a:r>
              <a:rPr lang="ru-RU" sz="4800" b="1" dirty="0"/>
              <a:t>УЧЕБНОМ ГОДУ</a:t>
            </a:r>
          </a:p>
        </p:txBody>
      </p:sp>
    </p:spTree>
    <p:extLst>
      <p:ext uri="{BB962C8B-B14F-4D97-AF65-F5344CB8AC3E}">
        <p14:creationId xmlns:p14="http://schemas.microsoft.com/office/powerpoint/2010/main" val="201673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ПРОЕКТ 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87384" y="356528"/>
            <a:ext cx="72987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5000" b="1" dirty="0" smtClean="0">
                <a:latin typeface="+mj-lt"/>
                <a:ea typeface="+mj-ea"/>
                <a:cs typeface="+mj-cs"/>
              </a:rPr>
              <a:t>КОНЦЕПЦИЯ</a:t>
            </a:r>
            <a:r>
              <a:rPr lang="ru-RU" sz="5000" b="1" dirty="0">
                <a:latin typeface="+mj-lt"/>
                <a:ea typeface="+mj-ea"/>
                <a:cs typeface="+mj-cs"/>
              </a:rPr>
              <a:t/>
            </a:r>
            <a:br>
              <a:rPr lang="ru-RU" sz="5000" b="1" dirty="0">
                <a:latin typeface="+mj-lt"/>
                <a:ea typeface="+mj-ea"/>
                <a:cs typeface="+mj-cs"/>
              </a:rPr>
            </a:br>
            <a:r>
              <a:rPr lang="ru-RU" sz="5000" b="1" dirty="0" smtClean="0">
                <a:latin typeface="+mj-lt"/>
                <a:ea typeface="+mj-ea"/>
                <a:cs typeface="+mj-cs"/>
              </a:rPr>
              <a:t>преподавания</a:t>
            </a:r>
            <a:endParaRPr lang="ru-RU" sz="5000" b="1" dirty="0">
              <a:latin typeface="+mj-lt"/>
              <a:ea typeface="+mj-ea"/>
              <a:cs typeface="+mj-cs"/>
            </a:endParaRPr>
          </a:p>
          <a:p>
            <a:pPr algn="ctr">
              <a:spcAft>
                <a:spcPts val="0"/>
              </a:spcAft>
            </a:pPr>
            <a:r>
              <a:rPr lang="ru-RU" sz="5000" b="1" dirty="0" smtClean="0">
                <a:latin typeface="+mj-lt"/>
                <a:ea typeface="+mj-ea"/>
                <a:cs typeface="+mj-cs"/>
              </a:rPr>
              <a:t>химии</a:t>
            </a:r>
            <a:r>
              <a:rPr lang="ru-RU" sz="5000" b="1" dirty="0">
                <a:latin typeface="+mj-lt"/>
                <a:ea typeface="+mj-ea"/>
                <a:cs typeface="+mj-cs"/>
              </a:rPr>
              <a:t/>
            </a:r>
            <a:br>
              <a:rPr lang="ru-RU" sz="5000" b="1" dirty="0">
                <a:latin typeface="+mj-lt"/>
                <a:ea typeface="+mj-ea"/>
                <a:cs typeface="+mj-cs"/>
              </a:rPr>
            </a:br>
            <a:r>
              <a:rPr lang="ru-RU" sz="5000" b="1" dirty="0">
                <a:latin typeface="+mj-lt"/>
                <a:ea typeface="+mj-ea"/>
                <a:cs typeface="+mj-cs"/>
              </a:rPr>
              <a:t>в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32407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+mn-lt"/>
                <a:ea typeface="+mn-ea"/>
                <a:cs typeface="+mn-cs"/>
              </a:rPr>
              <a:t>План работы РМО учителей </a:t>
            </a:r>
            <a:r>
              <a:rPr lang="ru-RU" sz="2400" dirty="0" smtClean="0">
                <a:latin typeface="+mn-lt"/>
                <a:ea typeface="+mn-ea"/>
                <a:cs typeface="+mn-cs"/>
              </a:rPr>
              <a:t>химии </a:t>
            </a:r>
            <a:r>
              <a:rPr lang="ru-RU" sz="2400" dirty="0">
                <a:latin typeface="+mn-lt"/>
                <a:ea typeface="+mn-ea"/>
                <a:cs typeface="+mn-cs"/>
              </a:rPr>
              <a:t>на 2015-2016 учебный год</a:t>
            </a:r>
          </a:p>
        </p:txBody>
      </p:sp>
    </p:spTree>
    <p:extLst>
      <p:ext uri="{BB962C8B-B14F-4D97-AF65-F5344CB8AC3E}">
        <p14:creationId xmlns:p14="http://schemas.microsoft.com/office/powerpoint/2010/main" val="346457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ТЕМА ГОДА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4801" t="16799" r="34826" b="9702"/>
          <a:stretch/>
        </p:blipFill>
        <p:spPr>
          <a:xfrm>
            <a:off x="4059112" y="791570"/>
            <a:ext cx="4070728" cy="55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9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111514"/>
                </a:solidFill>
                <a:latin typeface="Arial" pitchFamily="34" charset="0"/>
                <a:cs typeface="Arial" pitchFamily="34" charset="0"/>
              </a:rPr>
              <a:t>Благодарю за внимание!</a:t>
            </a:r>
            <a:endParaRPr lang="ru-RU" sz="2400" dirty="0">
              <a:solidFill>
                <a:srgbClr val="111514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54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83243" y="1441622"/>
            <a:ext cx="8792018" cy="2889820"/>
          </a:xfrm>
        </p:spPr>
        <p:txBody>
          <a:bodyPr>
            <a:no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ru-RU" sz="4400" cap="all" dirty="0">
                <a:solidFill>
                  <a:srgbClr val="111514"/>
                </a:solidFill>
                <a:latin typeface="Arial" pitchFamily="34" charset="0"/>
                <a:cs typeface="Arial" pitchFamily="34" charset="0"/>
              </a:rPr>
              <a:t>АНАЛИЗ РАБОТЫ РМО УЧИТЕЛЕЙ </a:t>
            </a:r>
            <a:r>
              <a:rPr lang="ru-RU" sz="4400" cap="all" dirty="0" smtClean="0">
                <a:solidFill>
                  <a:srgbClr val="111514"/>
                </a:solidFill>
                <a:latin typeface="Arial" pitchFamily="34" charset="0"/>
                <a:cs typeface="Arial" pitchFamily="34" charset="0"/>
              </a:rPr>
              <a:t>химии  </a:t>
            </a:r>
            <a:r>
              <a:rPr lang="ru-RU" sz="4400" cap="all" dirty="0" smtClean="0">
                <a:solidFill>
                  <a:srgbClr val="11151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400" cap="all" dirty="0" smtClean="0">
                <a:solidFill>
                  <a:srgbClr val="111514"/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cap="all" dirty="0" smtClean="0">
                <a:solidFill>
                  <a:srgbClr val="111514"/>
                </a:solidFill>
                <a:latin typeface="Arial" pitchFamily="34" charset="0"/>
                <a:cs typeface="Arial" pitchFamily="34" charset="0"/>
              </a:rPr>
              <a:t>ЗА 2015-2016 </a:t>
            </a:r>
            <a:r>
              <a:rPr lang="ru-RU" sz="4400" cap="all" dirty="0">
                <a:solidFill>
                  <a:srgbClr val="111514"/>
                </a:solidFill>
                <a:latin typeface="Arial" pitchFamily="34" charset="0"/>
                <a:cs typeface="Arial" pitchFamily="34" charset="0"/>
              </a:rPr>
              <a:t>УЧЕБНЫЙ ГОД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564352"/>
              </p:ext>
            </p:extLst>
          </p:nvPr>
        </p:nvGraphicFramePr>
        <p:xfrm>
          <a:off x="0" y="0"/>
          <a:ext cx="12192000" cy="68723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57800"/>
                <a:gridCol w="6934200"/>
              </a:tblGrid>
              <a:tr h="38186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ЗАДАЧА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РЕШЕНИЕ </a:t>
                      </a:r>
                      <a:endParaRPr lang="ru-RU" sz="2000" dirty="0"/>
                    </a:p>
                  </a:txBody>
                  <a:tcPr/>
                </a:tc>
              </a:tr>
              <a:tr h="954651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2"/>
                          </a:solidFill>
                        </a:rPr>
                        <a:t>Понятие о химии как неотъемлемой составляющей единой естественнонаучной картины мира</a:t>
                      </a:r>
                      <a:endParaRPr lang="ru-RU" sz="1800" i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Семинар в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МБОУ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СОШ № 59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«Формирование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метапредметных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результатов» </a:t>
                      </a:r>
                      <a:endParaRPr lang="ru-RU" sz="18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68256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2"/>
                          </a:solidFill>
                        </a:rPr>
                        <a:t>Нравственное и правовое воспитание на уроке химии</a:t>
                      </a:r>
                      <a:endParaRPr lang="ru-RU" sz="1800" i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ФГОС в ООО</a:t>
                      </a:r>
                      <a:endParaRPr lang="ru-RU" sz="18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54651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2"/>
                          </a:solidFill>
                        </a:rPr>
                        <a:t>Формирование умений и навыков исторического исследования, на основе деятельностного подхода</a:t>
                      </a:r>
                      <a:endParaRPr lang="ru-RU" sz="1800" i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Городской конкурс «Инновационные методики и технологии в обучении»</a:t>
                      </a:r>
                      <a:endParaRPr lang="ru-RU" sz="18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54651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2"/>
                          </a:solidFill>
                        </a:rPr>
                        <a:t>Совершенствование научно-практической деятельности учащихся</a:t>
                      </a:r>
                      <a:endParaRPr lang="ru-RU" sz="1800" i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Интеллектуальный турнир</a:t>
                      </a:r>
                      <a:endParaRPr lang="ru-RU" sz="18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2437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2"/>
                          </a:solidFill>
                        </a:rPr>
                        <a:t>Интеграция химии с другими предметами естественно – научного цикла</a:t>
                      </a:r>
                      <a:endParaRPr lang="ru-RU" sz="1800" i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НПК 5-8 классы</a:t>
                      </a:r>
                      <a:endParaRPr lang="ru-RU" sz="18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64903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2"/>
                          </a:solidFill>
                        </a:rPr>
                        <a:t>Понимания роли химии в повседневной жизни</a:t>
                      </a:r>
                      <a:r>
                        <a:rPr lang="ru-RU" sz="1800" kern="1200" baseline="0" dirty="0" smtClean="0">
                          <a:solidFill>
                            <a:schemeClr val="tx2"/>
                          </a:solidFill>
                        </a:rPr>
                        <a:t> и её прикладного значения в жизни общества</a:t>
                      </a:r>
                      <a:endParaRPr lang="ru-RU" sz="1800" i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во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всероссийском съезде учителей и преподавателей химии «Химическое образование: от школы к вузу» </a:t>
                      </a:r>
                      <a:endParaRPr lang="ru-RU" sz="18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54651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2"/>
                          </a:solidFill>
                        </a:rPr>
                        <a:t>Формирование умений и навыков исторического исследования</a:t>
                      </a:r>
                      <a:endParaRPr lang="ru-RU" sz="1800" i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НПК НОУ «Сибирь»</a:t>
                      </a:r>
                      <a:endParaRPr lang="ru-RU" sz="18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064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7666" y="578708"/>
            <a:ext cx="12134334" cy="10969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СЕМИНАР: МБОУ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СОШ № 59 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6" y="1491048"/>
            <a:ext cx="5379307" cy="29079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168" y="1491048"/>
            <a:ext cx="5362832" cy="29079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2444"/>
            <a:ext cx="5436973" cy="27525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168" y="4264090"/>
            <a:ext cx="5362832" cy="25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66343"/>
            <a:ext cx="12191999" cy="1362113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Arial" pitchFamily="34" charset="0"/>
                <a:cs typeface="Arial" pitchFamily="34" charset="0"/>
              </a:rPr>
              <a:t>УЧАСТИЕ УЧИТЕЛЕЙ В ТВОРЧЕСКИХ ГРУППАХ</a:t>
            </a:r>
            <a:endParaRPr lang="ru-RU" sz="3600" b="1" dirty="0"/>
          </a:p>
        </p:txBody>
      </p:sp>
      <p:graphicFrame>
        <p:nvGraphicFramePr>
          <p:cNvPr id="3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2562439"/>
              </p:ext>
            </p:extLst>
          </p:nvPr>
        </p:nvGraphicFramePr>
        <p:xfrm>
          <a:off x="1" y="1828457"/>
          <a:ext cx="12006326" cy="50295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566483"/>
                <a:gridCol w="1573320"/>
                <a:gridCol w="1866523"/>
              </a:tblGrid>
              <a:tr h="56567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НАПРАВЛЕНИЕ 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УРОВЕНЬ 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5675"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dirty="0" smtClean="0"/>
                        <a:t>НПК </a:t>
                      </a:r>
                      <a:endParaRPr lang="ru-RU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2400" kern="1200" dirty="0" smtClean="0"/>
                        <a:t>Районный 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5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Жюри </a:t>
                      </a:r>
                      <a:r>
                        <a:rPr lang="ru-RU" sz="2400" kern="1200" baseline="0" dirty="0" smtClean="0"/>
                        <a:t>районного конкурса </a:t>
                      </a:r>
                      <a:r>
                        <a:rPr lang="ru-RU" sz="2400" kern="1200" baseline="0" dirty="0" smtClean="0"/>
                        <a:t>«Учитель года»</a:t>
                      </a:r>
                      <a:endParaRPr lang="ru-RU" sz="2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2400" kern="1200" dirty="0" smtClean="0"/>
                        <a:t>Районный 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5675"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dirty="0" smtClean="0"/>
                        <a:t>Всероссийская олимпиада школьников</a:t>
                      </a:r>
                      <a:endParaRPr lang="ru-RU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2400" kern="1200" dirty="0" smtClean="0"/>
                        <a:t>Районный 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5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/>
                        <a:t>Всероссийская олимпиада школьников</a:t>
                      </a:r>
                      <a:endParaRPr lang="ru-RU" sz="2400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2400" kern="1200" dirty="0" smtClean="0"/>
                        <a:t>Городской 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8215"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Авторы заданий для Всероссийской олимпиады школьников: МБОУ СОШ № 59, МБОУ СОШ №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197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dirty="0" smtClean="0"/>
                        <a:t>Городской </a:t>
                      </a:r>
                    </a:p>
                    <a:p>
                      <a:pPr algn="l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400" dirty="0"/>
                    </a:p>
                  </a:txBody>
                  <a:tcPr/>
                </a:tc>
              </a:tr>
              <a:tr h="1182956"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Жюри городского конкурса «Учитель года»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Международный</a:t>
                      </a:r>
                      <a:r>
                        <a:rPr lang="ru-RU" sz="2400" baseline="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45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6343"/>
            <a:ext cx="12192000" cy="1362113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Arial" pitchFamily="34" charset="0"/>
                <a:cs typeface="Arial" pitchFamily="34" charset="0"/>
              </a:rPr>
              <a:t>ОБОБЩЕНИЕ И РАСПРОСТРАНЕНИЕ  ПЕДАГОГИЧЕСКОГО ОПЫТА</a:t>
            </a:r>
            <a:endParaRPr lang="ru-RU" sz="36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538956"/>
              </p:ext>
            </p:extLst>
          </p:nvPr>
        </p:nvGraphicFramePr>
        <p:xfrm>
          <a:off x="0" y="1828456"/>
          <a:ext cx="12191999" cy="550046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{3B4B98B0-60AC-42C2-AFA5-B58CD77FA1E5}</a:tableStyleId>
              </a:tblPr>
              <a:tblGrid>
                <a:gridCol w="2069432"/>
                <a:gridCol w="5117431"/>
                <a:gridCol w="5005136"/>
              </a:tblGrid>
              <a:tr h="699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ФИО педагога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4" marR="62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Название статьи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4" marR="62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Наименование издания, №.,  название сайта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4" marR="62144" marT="0" marB="0"/>
                </a:tc>
              </a:tr>
              <a:tr h="11485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И. Ю. Кононова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материалы по подготовке к </a:t>
                      </a:r>
                      <a:r>
                        <a:rPr lang="ru-RU" sz="20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ГИАи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ЕГЭ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http://www.superhimik.com/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http://ppt4web.ru/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http://nsportal.ru/blog/obshcheobrazovatelnaya-tematika/all/2014/01/05/sayty-dlya-uchiteley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605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И. Ю. Кононова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Презентации по темам 8, 9 класс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http://www.proshkolu.ru/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216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О.Ю. Белышева МБОУ СОШ № 57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Некоторые аспекты экологического образования школьников (из опыта работы)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Интерактивное образование (ноябрь 2015)</a:t>
                      </a:r>
                    </a:p>
                  </a:txBody>
                  <a:tcPr marL="68580" marR="68580" marT="0" marB="0"/>
                </a:tc>
              </a:tr>
              <a:tr h="699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Крылова Т. Д., И.Ю. Баранова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4" marR="62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Методика организации внеклассного мероприятия «Мы славной Победы внуки!»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4" marR="621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Сибирский учитель- № 6 (103)- декабрь 2015 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4" marR="6214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92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200" dirty="0">
                <a:solidFill>
                  <a:schemeClr val="bg2"/>
                </a:solidFill>
                <a:latin typeface="Arial" panose="020B0604020202020204" pitchFamily="34" charset="0"/>
              </a:rPr>
              <a:t>Участие образовательных учреждений в муниципальном этапе Всероссийской олимпиады школьников</a:t>
            </a:r>
            <a:endParaRPr lang="ru-RU" dirty="0">
              <a:solidFill>
                <a:schemeClr val="bg2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1094990"/>
              </p:ext>
            </p:extLst>
          </p:nvPr>
        </p:nvGraphicFramePr>
        <p:xfrm>
          <a:off x="606489" y="2715208"/>
          <a:ext cx="11318032" cy="225234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414177"/>
                <a:gridCol w="1415331"/>
                <a:gridCol w="1414177"/>
                <a:gridCol w="1415331"/>
                <a:gridCol w="1414177"/>
                <a:gridCol w="1415331"/>
                <a:gridCol w="1414177"/>
                <a:gridCol w="1415331"/>
              </a:tblGrid>
              <a:tr h="821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effectLst/>
                        </a:rPr>
                        <a:t>ОУ\предмет </a:t>
                      </a:r>
                      <a:endParaRPr lang="ru-RU" sz="2000" b="1" kern="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52" marR="59352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effectLst/>
                        </a:rPr>
                        <a:t>МБОУ АКЛ</a:t>
                      </a:r>
                      <a:endParaRPr lang="ru-RU" sz="2000" b="1" kern="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52" marR="59352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effectLst/>
                        </a:rPr>
                        <a:t>МБОУ СОШ № 59</a:t>
                      </a:r>
                      <a:endParaRPr lang="ru-RU" sz="2000" b="1" kern="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52" marR="59352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effectLst/>
                        </a:rPr>
                        <a:t>МБОУ Лицей №113</a:t>
                      </a:r>
                      <a:endParaRPr lang="ru-RU" sz="2000" b="1" kern="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52" marR="59352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2000" kern="0" dirty="0" smtClean="0">
                          <a:effectLst/>
                        </a:rPr>
                        <a:t>НОУ </a:t>
                      </a:r>
                      <a:endParaRPr lang="ru-RU" sz="2000" kern="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effectLst/>
                        </a:rPr>
                        <a:t>«ОР АВНЕР</a:t>
                      </a:r>
                      <a:endParaRPr lang="ru-RU" sz="2000" b="1" kern="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52" marR="593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2000" kern="0" dirty="0" smtClean="0">
                          <a:effectLst/>
                        </a:rPr>
                        <a:t>МБОУ </a:t>
                      </a:r>
                      <a:r>
                        <a:rPr lang="ru-RU" sz="2000" kern="0" dirty="0">
                          <a:effectLst/>
                        </a:rPr>
                        <a:t>СОШ № 197</a:t>
                      </a:r>
                      <a:endParaRPr lang="ru-RU" sz="2000" b="1" kern="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52" marR="59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effectLst/>
                        </a:rPr>
                        <a:t>МАО «Гимназия № 15»</a:t>
                      </a:r>
                      <a:endParaRPr lang="ru-RU" sz="2000" b="1" kern="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52" marR="59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effectLst/>
                        </a:rPr>
                        <a:t>Итого:</a:t>
                      </a:r>
                      <a:endParaRPr lang="ru-RU" sz="2000" b="1" kern="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52" marR="59352" marT="0" marB="0"/>
                </a:tc>
              </a:tr>
              <a:tr h="1240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Химия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52" marR="5935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23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52" marR="593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52" marR="593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52" marR="593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52" marR="593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52" marR="5935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52" marR="5935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32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52" marR="59352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10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59" y="466343"/>
            <a:ext cx="9916575" cy="136211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r>
              <a:rPr lang="ru-RU" b="1" dirty="0"/>
              <a:t>Распределение участников муниципального этапа </a:t>
            </a:r>
            <a:r>
              <a:rPr lang="ru-RU" b="1" dirty="0" smtClean="0"/>
              <a:t>олимпиады </a:t>
            </a:r>
            <a:r>
              <a:rPr lang="ru-RU" b="1" dirty="0"/>
              <a:t>по классам: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4634232"/>
              </p:ext>
            </p:extLst>
          </p:nvPr>
        </p:nvGraphicFramePr>
        <p:xfrm>
          <a:off x="261258" y="3466033"/>
          <a:ext cx="11803222" cy="231039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379305"/>
                <a:gridCol w="1651519"/>
                <a:gridCol w="916266"/>
                <a:gridCol w="916266"/>
                <a:gridCol w="916266"/>
                <a:gridCol w="916266"/>
                <a:gridCol w="916266"/>
                <a:gridCol w="1595534"/>
                <a:gridCol w="1595534"/>
              </a:tblGrid>
              <a:tr h="32535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b="1" dirty="0">
                          <a:effectLst/>
                        </a:rPr>
                        <a:t>Предмет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b="1" dirty="0">
                          <a:effectLst/>
                        </a:rPr>
                        <a:t>Всего участников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b="1">
                          <a:effectLst/>
                        </a:rPr>
                        <a:t>В том числе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b="1" dirty="0">
                          <a:effectLst/>
                        </a:rPr>
                        <a:t>Количество победителей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b="1" dirty="0">
                          <a:effectLst/>
                        </a:rPr>
                        <a:t>Количество призеров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589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b="1" dirty="0">
                          <a:effectLst/>
                        </a:rPr>
                        <a:t>7 </a:t>
                      </a:r>
                      <a:r>
                        <a:rPr lang="ru-RU" sz="2000" b="1" dirty="0" err="1">
                          <a:effectLst/>
                        </a:rPr>
                        <a:t>кл</a:t>
                      </a:r>
                      <a:r>
                        <a:rPr lang="ru-RU" sz="2000" b="1" dirty="0">
                          <a:effectLst/>
                        </a:rPr>
                        <a:t>.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b="1" dirty="0">
                          <a:effectLst/>
                        </a:rPr>
                        <a:t>8 </a:t>
                      </a:r>
                      <a:r>
                        <a:rPr lang="ru-RU" sz="2000" b="1" dirty="0" err="1">
                          <a:effectLst/>
                        </a:rPr>
                        <a:t>кл</a:t>
                      </a:r>
                      <a:r>
                        <a:rPr lang="ru-RU" sz="2000" b="1" dirty="0">
                          <a:effectLst/>
                        </a:rPr>
                        <a:t>.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b="1" dirty="0">
                          <a:effectLst/>
                        </a:rPr>
                        <a:t>9 </a:t>
                      </a:r>
                      <a:r>
                        <a:rPr lang="ru-RU" sz="2000" b="1" dirty="0" err="1">
                          <a:effectLst/>
                        </a:rPr>
                        <a:t>кл</a:t>
                      </a:r>
                      <a:r>
                        <a:rPr lang="ru-RU" sz="2000" b="1" dirty="0">
                          <a:effectLst/>
                        </a:rPr>
                        <a:t>.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b="1" dirty="0">
                          <a:effectLst/>
                        </a:rPr>
                        <a:t>10 </a:t>
                      </a:r>
                      <a:r>
                        <a:rPr lang="ru-RU" sz="2000" b="1" dirty="0" err="1">
                          <a:effectLst/>
                        </a:rPr>
                        <a:t>кл</a:t>
                      </a:r>
                      <a:r>
                        <a:rPr lang="ru-RU" sz="2000" b="1" dirty="0">
                          <a:effectLst/>
                        </a:rPr>
                        <a:t>.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b="1" dirty="0">
                          <a:effectLst/>
                        </a:rPr>
                        <a:t>11 </a:t>
                      </a:r>
                      <a:r>
                        <a:rPr lang="ru-RU" sz="2000" b="1" dirty="0" err="1">
                          <a:effectLst/>
                        </a:rPr>
                        <a:t>кл</a:t>
                      </a:r>
                      <a:r>
                        <a:rPr lang="ru-RU" sz="2000" b="1" dirty="0">
                          <a:effectLst/>
                        </a:rPr>
                        <a:t>.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Химия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32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9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11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7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13185" y="-261257"/>
            <a:ext cx="8716610" cy="24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65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Результаты муниципального этапа олимпиады: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081428"/>
              </p:ext>
            </p:extLst>
          </p:nvPr>
        </p:nvGraphicFramePr>
        <p:xfrm>
          <a:off x="298581" y="2939143"/>
          <a:ext cx="11346022" cy="291115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{3B4B98B0-60AC-42C2-AFA5-B58CD77FA1E5}</a:tableStyleId>
              </a:tblPr>
              <a:tblGrid>
                <a:gridCol w="2682537"/>
                <a:gridCol w="1997265"/>
                <a:gridCol w="1998348"/>
                <a:gridCol w="1998348"/>
                <a:gridCol w="2669524"/>
              </a:tblGrid>
              <a:tr h="23446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>
                          <a:effectLst/>
                        </a:rPr>
                        <a:t>Наименование предмета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>
                          <a:effectLst/>
                        </a:rPr>
                        <a:t>Менее 25% заданий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>
                          <a:effectLst/>
                        </a:rPr>
                        <a:t>25% и более, но 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>
                          <a:effectLst/>
                        </a:rPr>
                        <a:t>менее 50% заданий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>
                          <a:effectLst/>
                        </a:rPr>
                        <a:t>Более 50% и 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>
                          <a:effectLst/>
                        </a:rPr>
                        <a:t>до 75% заданий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>
                          <a:effectLst/>
                        </a:rPr>
                        <a:t>Более 75% заданий</a:t>
                      </a:r>
                      <a:endParaRPr lang="ru-RU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665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>
                          <a:effectLst/>
                        </a:rPr>
                        <a:t>Химия </a:t>
                      </a:r>
                      <a:endParaRPr lang="ru-RU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>
                          <a:effectLst/>
                        </a:rPr>
                        <a:t>26</a:t>
                      </a:r>
                      <a:endParaRPr lang="ru-RU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>
                          <a:effectLst/>
                        </a:rPr>
                        <a:t>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11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ducation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_16x9.potx" id="{AA5F22BC-61EA-4F01-AB22-75117871E196}" vid="{BD0EB374-1DDC-4F15-88A9-D386288C58A6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6F0C7C-95CD-4157-B59F-1693F8160B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Широкоэкранная презентация по школьным предметам (с нарисованной классной доской)</Template>
  <TotalTime>0</TotalTime>
  <Words>853</Words>
  <Application>Microsoft Office PowerPoint</Application>
  <PresentationFormat>Широкоэкранный</PresentationFormat>
  <Paragraphs>269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Corbel</vt:lpstr>
      <vt:lpstr>Times New Roman</vt:lpstr>
      <vt:lpstr>Wingdings</vt:lpstr>
      <vt:lpstr>Education 16x9</vt:lpstr>
      <vt:lpstr>Презентация PowerPoint</vt:lpstr>
      <vt:lpstr>АНАЛИЗ РАБОТЫ РМО УЧИТЕЛЕЙ химии   ЗА 2015-2016 УЧЕБНЫЙ ГОД</vt:lpstr>
      <vt:lpstr>Презентация PowerPoint</vt:lpstr>
      <vt:lpstr> СЕМИНАР: МБОУ СОШ № 59 </vt:lpstr>
      <vt:lpstr>УЧАСТИЕ УЧИТЕЛЕЙ В ТВОРЧЕСКИХ ГРУППАХ</vt:lpstr>
      <vt:lpstr>ОБОБЩЕНИЕ И РАСПРОСТРАНЕНИЕ  ПЕДАГОГИЧЕСКОГО ОПЫТА</vt:lpstr>
      <vt:lpstr>Участие образовательных учреждений в муниципальном этапе Всероссийской олимпиады школьников</vt:lpstr>
      <vt:lpstr>  Распределение участников муниципального этапа олимпиады по классам: </vt:lpstr>
      <vt:lpstr>Результаты муниципального этапа олимпиады: </vt:lpstr>
      <vt:lpstr>НАУЧНО-ПРАКТИЧЕСКАЯ КОНФЕРЕНЦИЯ (РАЙОННАЯ) УЧАЩИХСЯ – секция Химия</vt:lpstr>
      <vt:lpstr>НАУЧНО-ПРАКТИЧЕСКАЯ КОНФЕРЕНЦИЯ (РАЙОННАЯ) УЧАЩИХСЯ – секция Здоровое поколение 21 века</vt:lpstr>
      <vt:lpstr>Презентация PowerPoint</vt:lpstr>
      <vt:lpstr>ИЗМЕНЕНИЯ В 2015-2016  УЧЕБНОМ ГОДУ</vt:lpstr>
      <vt:lpstr>Презентация PowerPoint</vt:lpstr>
      <vt:lpstr>План работы РМО учителей химии на 2015-2016 учебный год</vt:lpstr>
      <vt:lpstr>ТЕМА ГОДА</vt:lpstr>
      <vt:lpstr>Благодарю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УчебныеПрезентации.рф</cp:keywords>
  <cp:lastModifiedBy/>
  <cp:revision>1</cp:revision>
  <dcterms:created xsi:type="dcterms:W3CDTF">2015-10-28T11:13:39Z</dcterms:created>
  <dcterms:modified xsi:type="dcterms:W3CDTF">2016-09-07T16:30:24Z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TC034629029991</vt:lpwstr>
  </property>
</Properties>
</file>